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1.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embeddings/oleObject2.bin" ContentType="application/vnd.openxmlformats-officedocument.oleObject"/>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handoutMasterIdLst>
    <p:handoutMasterId r:id="rId41"/>
  </p:handoutMasterIdLst>
  <p:sldIdLst>
    <p:sldId id="538" r:id="rId2"/>
    <p:sldId id="707" r:id="rId3"/>
    <p:sldId id="543" r:id="rId4"/>
    <p:sldId id="624" r:id="rId5"/>
    <p:sldId id="558" r:id="rId6"/>
    <p:sldId id="560" r:id="rId7"/>
    <p:sldId id="561" r:id="rId8"/>
    <p:sldId id="562" r:id="rId9"/>
    <p:sldId id="563" r:id="rId10"/>
    <p:sldId id="564" r:id="rId11"/>
    <p:sldId id="565" r:id="rId12"/>
    <p:sldId id="566" r:id="rId13"/>
    <p:sldId id="567" r:id="rId14"/>
    <p:sldId id="613" r:id="rId15"/>
    <p:sldId id="625" r:id="rId16"/>
    <p:sldId id="626" r:id="rId17"/>
    <p:sldId id="627" r:id="rId18"/>
    <p:sldId id="628" r:id="rId19"/>
    <p:sldId id="704" r:id="rId20"/>
    <p:sldId id="630" r:id="rId21"/>
    <p:sldId id="631" r:id="rId22"/>
    <p:sldId id="665" r:id="rId23"/>
    <p:sldId id="699" r:id="rId24"/>
    <p:sldId id="705" r:id="rId25"/>
    <p:sldId id="577" r:id="rId26"/>
    <p:sldId id="578" r:id="rId27"/>
    <p:sldId id="632" r:id="rId28"/>
    <p:sldId id="636" r:id="rId29"/>
    <p:sldId id="637" r:id="rId30"/>
    <p:sldId id="638" r:id="rId31"/>
    <p:sldId id="639" r:id="rId32"/>
    <p:sldId id="703" r:id="rId33"/>
    <p:sldId id="642" r:id="rId34"/>
    <p:sldId id="706" r:id="rId35"/>
    <p:sldId id="658" r:id="rId36"/>
    <p:sldId id="661" r:id="rId37"/>
    <p:sldId id="662" r:id="rId38"/>
    <p:sldId id="702" r:id="rId39"/>
  </p:sldIdLst>
  <p:sldSz cx="9144000" cy="6858000" type="screen4x3"/>
  <p:notesSz cx="7099300" cy="10234613"/>
  <p:custDataLst>
    <p:tags r:id="rId43"/>
  </p:custDataLst>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457200" rtl="0" eaLnBrk="1" latinLnBrk="0" hangingPunct="1">
      <a:defRPr sz="2400" kern="1200">
        <a:solidFill>
          <a:schemeClr val="tx1"/>
        </a:solidFill>
        <a:latin typeface="Times New Roman" charset="0"/>
        <a:ea typeface="+mn-ea"/>
        <a:cs typeface="+mn-cs"/>
      </a:defRPr>
    </a:lvl6pPr>
    <a:lvl7pPr marL="2743200" algn="l" defTabSz="457200" rtl="0" eaLnBrk="1" latinLnBrk="0" hangingPunct="1">
      <a:defRPr sz="2400" kern="1200">
        <a:solidFill>
          <a:schemeClr val="tx1"/>
        </a:solidFill>
        <a:latin typeface="Times New Roman" charset="0"/>
        <a:ea typeface="+mn-ea"/>
        <a:cs typeface="+mn-cs"/>
      </a:defRPr>
    </a:lvl7pPr>
    <a:lvl8pPr marL="3200400" algn="l" defTabSz="457200" rtl="0" eaLnBrk="1" latinLnBrk="0" hangingPunct="1">
      <a:defRPr sz="2400" kern="1200">
        <a:solidFill>
          <a:schemeClr val="tx1"/>
        </a:solidFill>
        <a:latin typeface="Times New Roman" charset="0"/>
        <a:ea typeface="+mn-ea"/>
        <a:cs typeface="+mn-cs"/>
      </a:defRPr>
    </a:lvl8pPr>
    <a:lvl9pPr marL="3657600" algn="l" defTabSz="457200" rtl="0" eaLnBrk="1" latinLnBrk="0" hangingPunct="1">
      <a:defRPr sz="2400"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C8"/>
    <a:srgbClr val="DDDDDD"/>
    <a:srgbClr val="FF0000"/>
    <a:srgbClr val="FFFF00"/>
    <a:srgbClr val="33CC33"/>
    <a:srgbClr val="FF9900"/>
    <a:srgbClr val="0066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05" autoAdjust="0"/>
  </p:normalViewPr>
  <p:slideViewPr>
    <p:cSldViewPr snapToObjects="1">
      <p:cViewPr varScale="1">
        <p:scale>
          <a:sx n="105" d="100"/>
          <a:sy n="105" d="100"/>
        </p:scale>
        <p:origin x="-77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944" y="-96"/>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tags" Target="tags/tag1.xml"/><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hdr" sz="quarter"/>
          </p:nvPr>
        </p:nvSpPr>
        <p:spPr bwMode="auto">
          <a:xfrm>
            <a:off x="0" y="0"/>
            <a:ext cx="3071813" cy="50958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defTabSz="954088">
              <a:defRPr sz="1200"/>
            </a:lvl1pPr>
          </a:lstStyle>
          <a:p>
            <a:pPr>
              <a:defRPr/>
            </a:pPr>
            <a:endParaRPr lang="en-US"/>
          </a:p>
        </p:txBody>
      </p:sp>
      <p:sp>
        <p:nvSpPr>
          <p:cNvPr id="64515" name="Rectangle 3"/>
          <p:cNvSpPr>
            <a:spLocks noGrp="1" noChangeArrowheads="1"/>
          </p:cNvSpPr>
          <p:nvPr>
            <p:ph type="dt" sz="quarter" idx="1"/>
          </p:nvPr>
        </p:nvSpPr>
        <p:spPr bwMode="auto">
          <a:xfrm>
            <a:off x="3995738" y="0"/>
            <a:ext cx="3073400" cy="50958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algn="r" defTabSz="954088">
              <a:defRPr sz="1200"/>
            </a:lvl1pPr>
          </a:lstStyle>
          <a:p>
            <a:pPr>
              <a:defRPr/>
            </a:pPr>
            <a:endParaRPr lang="en-US"/>
          </a:p>
        </p:txBody>
      </p:sp>
      <p:sp>
        <p:nvSpPr>
          <p:cNvPr id="64516" name="Rectangle 4"/>
          <p:cNvSpPr>
            <a:spLocks noGrp="1" noChangeArrowheads="1"/>
          </p:cNvSpPr>
          <p:nvPr>
            <p:ph type="ftr" sz="quarter" idx="2"/>
          </p:nvPr>
        </p:nvSpPr>
        <p:spPr bwMode="auto">
          <a:xfrm>
            <a:off x="0" y="9764713"/>
            <a:ext cx="3071813" cy="509587"/>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defTabSz="954088">
              <a:defRPr sz="1200"/>
            </a:lvl1pPr>
          </a:lstStyle>
          <a:p>
            <a:pPr>
              <a:defRPr/>
            </a:pPr>
            <a:endParaRPr lang="en-US"/>
          </a:p>
        </p:txBody>
      </p:sp>
      <p:sp>
        <p:nvSpPr>
          <p:cNvPr id="64517" name="Rectangle 5"/>
          <p:cNvSpPr>
            <a:spLocks noGrp="1" noChangeArrowheads="1"/>
          </p:cNvSpPr>
          <p:nvPr>
            <p:ph type="sldNum" sz="quarter" idx="3"/>
          </p:nvPr>
        </p:nvSpPr>
        <p:spPr bwMode="auto">
          <a:xfrm>
            <a:off x="3995738" y="9764713"/>
            <a:ext cx="3073400" cy="509587"/>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algn="r" defTabSz="954088">
              <a:defRPr sz="1200"/>
            </a:lvl1pPr>
          </a:lstStyle>
          <a:p>
            <a:pPr>
              <a:defRPr/>
            </a:pPr>
            <a:fld id="{CD3C27CF-0F9E-6C4D-834C-61F9C5F2460F}" type="slidenum">
              <a:rPr lang="en-US"/>
              <a:pPr>
                <a:defRPr/>
              </a:pPr>
              <a:t>‹#›</a:t>
            </a:fld>
            <a:endParaRPr lang="en-US"/>
          </a:p>
        </p:txBody>
      </p:sp>
    </p:spTree>
    <p:extLst>
      <p:ext uri="{BB962C8B-B14F-4D97-AF65-F5344CB8AC3E}">
        <p14:creationId xmlns:p14="http://schemas.microsoft.com/office/powerpoint/2010/main" val="4207651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3071813" cy="50958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defTabSz="954088">
              <a:defRPr sz="1200"/>
            </a:lvl1pPr>
          </a:lstStyle>
          <a:p>
            <a:pPr>
              <a:defRPr/>
            </a:pPr>
            <a:endParaRPr lang="en-US"/>
          </a:p>
        </p:txBody>
      </p:sp>
      <p:sp>
        <p:nvSpPr>
          <p:cNvPr id="81923" name="Rectangle 3"/>
          <p:cNvSpPr>
            <a:spLocks noGrp="1" noChangeArrowheads="1"/>
          </p:cNvSpPr>
          <p:nvPr>
            <p:ph type="dt" idx="1"/>
          </p:nvPr>
        </p:nvSpPr>
        <p:spPr bwMode="auto">
          <a:xfrm>
            <a:off x="3995738" y="0"/>
            <a:ext cx="3073400" cy="509588"/>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lvl1pPr algn="r" defTabSz="954088">
              <a:defRPr sz="1200"/>
            </a:lvl1pPr>
          </a:lstStyle>
          <a:p>
            <a:pPr>
              <a:defRPr/>
            </a:pPr>
            <a:endParaRPr lang="en-US"/>
          </a:p>
        </p:txBody>
      </p:sp>
      <p:sp>
        <p:nvSpPr>
          <p:cNvPr id="16388" name="Rectangle 4"/>
          <p:cNvSpPr>
            <a:spLocks noGrp="1" noRot="1" noChangeAspect="1" noChangeArrowheads="1" noTextEdit="1"/>
          </p:cNvSpPr>
          <p:nvPr>
            <p:ph type="sldImg" idx="2"/>
          </p:nvPr>
        </p:nvSpPr>
        <p:spPr bwMode="auto">
          <a:xfrm>
            <a:off x="989013" y="765175"/>
            <a:ext cx="5092700" cy="3821113"/>
          </a:xfrm>
          <a:prstGeom prst="rect">
            <a:avLst/>
          </a:prstGeom>
          <a:noFill/>
          <a:ln w="9525">
            <a:solidFill>
              <a:srgbClr val="000000"/>
            </a:solidFill>
            <a:miter lim="800000"/>
            <a:headEnd/>
            <a:tailEnd/>
          </a:ln>
        </p:spPr>
      </p:sp>
      <p:sp>
        <p:nvSpPr>
          <p:cNvPr id="81925" name="Rectangle 5"/>
          <p:cNvSpPr>
            <a:spLocks noGrp="1" noChangeArrowheads="1"/>
          </p:cNvSpPr>
          <p:nvPr>
            <p:ph type="body" sz="quarter" idx="3"/>
          </p:nvPr>
        </p:nvSpPr>
        <p:spPr bwMode="auto">
          <a:xfrm>
            <a:off x="920750" y="4840288"/>
            <a:ext cx="5226050" cy="4668837"/>
          </a:xfrm>
          <a:prstGeom prst="rect">
            <a:avLst/>
          </a:prstGeom>
          <a:noFill/>
          <a:ln w="9525">
            <a:noFill/>
            <a:miter lim="800000"/>
            <a:headEnd/>
            <a:tailEnd/>
          </a:ln>
          <a:effectLst/>
        </p:spPr>
        <p:txBody>
          <a:bodyPr vert="horz" wrap="square" lIns="95323" tIns="47661" rIns="95323" bIns="4766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6"/>
          <p:cNvSpPr>
            <a:spLocks noGrp="1" noChangeArrowheads="1"/>
          </p:cNvSpPr>
          <p:nvPr>
            <p:ph type="ftr" sz="quarter" idx="4"/>
          </p:nvPr>
        </p:nvSpPr>
        <p:spPr bwMode="auto">
          <a:xfrm>
            <a:off x="0" y="9764713"/>
            <a:ext cx="3071813" cy="509587"/>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defTabSz="954088">
              <a:defRPr sz="1200"/>
            </a:lvl1pPr>
          </a:lstStyle>
          <a:p>
            <a:pPr>
              <a:defRPr/>
            </a:pPr>
            <a:endParaRPr lang="en-US"/>
          </a:p>
        </p:txBody>
      </p:sp>
      <p:sp>
        <p:nvSpPr>
          <p:cNvPr id="81927" name="Rectangle 7"/>
          <p:cNvSpPr>
            <a:spLocks noGrp="1" noChangeArrowheads="1"/>
          </p:cNvSpPr>
          <p:nvPr>
            <p:ph type="sldNum" sz="quarter" idx="5"/>
          </p:nvPr>
        </p:nvSpPr>
        <p:spPr bwMode="auto">
          <a:xfrm>
            <a:off x="3995738" y="9764713"/>
            <a:ext cx="3073400" cy="509587"/>
          </a:xfrm>
          <a:prstGeom prst="rect">
            <a:avLst/>
          </a:prstGeom>
          <a:noFill/>
          <a:ln w="9525">
            <a:noFill/>
            <a:miter lim="800000"/>
            <a:headEnd/>
            <a:tailEnd/>
          </a:ln>
          <a:effectLst/>
        </p:spPr>
        <p:txBody>
          <a:bodyPr vert="horz" wrap="square" lIns="95323" tIns="47661" rIns="95323" bIns="47661" numCol="1" anchor="b" anchorCtr="0" compatLnSpc="1">
            <a:prstTxWarp prst="textNoShape">
              <a:avLst/>
            </a:prstTxWarp>
          </a:bodyPr>
          <a:lstStyle>
            <a:lvl1pPr algn="r" defTabSz="954088">
              <a:defRPr sz="1200"/>
            </a:lvl1pPr>
          </a:lstStyle>
          <a:p>
            <a:pPr>
              <a:defRPr/>
            </a:pPr>
            <a:fld id="{A7E4076B-662D-DE42-89B7-95478A30922C}" type="slidenum">
              <a:rPr lang="en-US"/>
              <a:pPr>
                <a:defRPr/>
              </a:pPr>
              <a:t>‹#›</a:t>
            </a:fld>
            <a:endParaRPr lang="en-US"/>
          </a:p>
        </p:txBody>
      </p:sp>
    </p:spTree>
    <p:extLst>
      <p:ext uri="{BB962C8B-B14F-4D97-AF65-F5344CB8AC3E}">
        <p14:creationId xmlns:p14="http://schemas.microsoft.com/office/powerpoint/2010/main" val="35550677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65"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p:cNvSpPr>
          <p:nvPr>
            <p:ph type="sldImg"/>
          </p:nvPr>
        </p:nvSpPr>
        <p:spPr>
          <a:ln/>
        </p:spPr>
      </p:sp>
      <p:sp>
        <p:nvSpPr>
          <p:cNvPr id="18435" name="Notes Placeholder 2"/>
          <p:cNvSpPr>
            <a:spLocks noGrp="1"/>
          </p:cNvSpPr>
          <p:nvPr>
            <p:ph type="body" idx="1"/>
          </p:nvPr>
        </p:nvSpPr>
        <p:spPr>
          <a:noFill/>
          <a:ln/>
        </p:spPr>
        <p:txBody>
          <a:bodyPr/>
          <a:lstStyle/>
          <a:p>
            <a:pPr eaLnBrk="1" hangingPunct="1"/>
            <a:endParaRPr lang="en-US" smtClean="0">
              <a:latin typeface="Arial" charset="0"/>
              <a:ea typeface="Arial" charset="0"/>
              <a:cs typeface="Arial" charset="0"/>
            </a:endParaRPr>
          </a:p>
        </p:txBody>
      </p:sp>
      <p:sp>
        <p:nvSpPr>
          <p:cNvPr id="18436" name="Slide Number Placeholder 3"/>
          <p:cNvSpPr>
            <a:spLocks noGrp="1"/>
          </p:cNvSpPr>
          <p:nvPr>
            <p:ph type="sldNum" sz="quarter" idx="5"/>
          </p:nvPr>
        </p:nvSpPr>
        <p:spPr>
          <a:noFill/>
        </p:spPr>
        <p:txBody>
          <a:bodyPr/>
          <a:lstStyle/>
          <a:p>
            <a:fld id="{C8E81C01-C497-944F-851A-166AB6A368A8}" type="slidenum">
              <a:rPr lang="en-US" smtClean="0">
                <a:latin typeface="Arial" charset="0"/>
                <a:ea typeface="Arial" charset="0"/>
                <a:cs typeface="Arial" charset="0"/>
              </a:rPr>
              <a:pPr/>
              <a:t>1</a:t>
            </a:fld>
            <a:endParaRPr lang="en-US" smtClean="0">
              <a:latin typeface="Arial" charset="0"/>
              <a:ea typeface="Arial" charset="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p:cNvSpPr>
          <p:nvPr>
            <p:ph type="sldImg"/>
          </p:nvPr>
        </p:nvSpPr>
        <p:spPr>
          <a:ln/>
        </p:spPr>
      </p:sp>
      <p:sp>
        <p:nvSpPr>
          <p:cNvPr id="152579" name="Notes Placeholder 2"/>
          <p:cNvSpPr>
            <a:spLocks noGrp="1"/>
          </p:cNvSpPr>
          <p:nvPr>
            <p:ph type="body" idx="1"/>
          </p:nvPr>
        </p:nvSpPr>
        <p:spPr>
          <a:noFill/>
          <a:ln/>
        </p:spPr>
        <p:txBody>
          <a:bodyPr/>
          <a:lstStyle/>
          <a:p>
            <a:r>
              <a:rPr lang="en-US" smtClean="0">
                <a:latin typeface="Times New Roman" charset="0"/>
              </a:rPr>
              <a:t>If we specify the correspondences between every control points (grid points from face to grid points on cat). Then we can interpolate between grid points on the face to grid points on the cat. But we’d rather not have to specify every correspondence between the two images.</a:t>
            </a:r>
          </a:p>
        </p:txBody>
      </p:sp>
      <p:sp>
        <p:nvSpPr>
          <p:cNvPr id="152580" name="Slide Number Placeholder 3"/>
          <p:cNvSpPr>
            <a:spLocks noGrp="1"/>
          </p:cNvSpPr>
          <p:nvPr>
            <p:ph type="sldNum" sz="quarter" idx="5"/>
          </p:nvPr>
        </p:nvSpPr>
        <p:spPr>
          <a:noFill/>
        </p:spPr>
        <p:txBody>
          <a:bodyPr/>
          <a:lstStyle/>
          <a:p>
            <a:fld id="{60B3258E-4C78-2E46-9462-24BD3EEC169A}" type="slidenum">
              <a:rPr lang="en-US" smtClean="0"/>
              <a:pPr/>
              <a:t>12</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p:cNvSpPr>
          <p:nvPr>
            <p:ph type="sldImg"/>
          </p:nvPr>
        </p:nvSpPr>
        <p:spPr>
          <a:ln/>
        </p:spPr>
      </p:sp>
      <p:sp>
        <p:nvSpPr>
          <p:cNvPr id="154627" name="Notes Placeholder 2"/>
          <p:cNvSpPr>
            <a:spLocks noGrp="1"/>
          </p:cNvSpPr>
          <p:nvPr>
            <p:ph type="body" idx="1"/>
          </p:nvPr>
        </p:nvSpPr>
        <p:spPr>
          <a:noFill/>
          <a:ln/>
        </p:spPr>
        <p:txBody>
          <a:bodyPr/>
          <a:lstStyle/>
          <a:p>
            <a:r>
              <a:rPr lang="en-US" dirty="0" err="1" smtClean="0">
                <a:latin typeface="Times New Roman" charset="0"/>
              </a:rPr>
              <a:t>Insteaad</a:t>
            </a:r>
            <a:r>
              <a:rPr lang="en-US" dirty="0" smtClean="0">
                <a:latin typeface="Times New Roman" charset="0"/>
              </a:rPr>
              <a:t> we’d like to specify a </a:t>
            </a:r>
            <a:r>
              <a:rPr lang="en-US" b="1" dirty="0" smtClean="0">
                <a:latin typeface="Times New Roman" charset="0"/>
              </a:rPr>
              <a:t>few important</a:t>
            </a:r>
            <a:r>
              <a:rPr lang="en-US" dirty="0" smtClean="0">
                <a:latin typeface="Times New Roman" charset="0"/>
              </a:rPr>
              <a:t> feature correspondences such as the eyes on the woman correspond to the eyes on the cat, nose, mouth etc. then have the algorithm make the warp based on these points, sort of dragging the in between locations along with it</a:t>
            </a:r>
          </a:p>
        </p:txBody>
      </p:sp>
      <p:sp>
        <p:nvSpPr>
          <p:cNvPr id="154628" name="Slide Number Placeholder 3"/>
          <p:cNvSpPr>
            <a:spLocks noGrp="1"/>
          </p:cNvSpPr>
          <p:nvPr>
            <p:ph type="sldNum" sz="quarter" idx="5"/>
          </p:nvPr>
        </p:nvSpPr>
        <p:spPr>
          <a:noFill/>
        </p:spPr>
        <p:txBody>
          <a:bodyPr/>
          <a:lstStyle/>
          <a:p>
            <a:fld id="{19655ACA-BE00-ED4A-BAD5-7B5191B17260}" type="slidenum">
              <a:rPr lang="en-US" smtClean="0"/>
              <a:pPr/>
              <a:t>13</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p:cNvSpPr>
          <p:nvPr>
            <p:ph type="sldImg"/>
          </p:nvPr>
        </p:nvSpPr>
        <p:spPr>
          <a:ln/>
        </p:spPr>
      </p:sp>
      <p:sp>
        <p:nvSpPr>
          <p:cNvPr id="160771"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charset="0"/>
              </a:rPr>
              <a:t>Here the user would input correspondences between a small set of key feature points.</a:t>
            </a:r>
          </a:p>
          <a:p>
            <a:endParaRPr lang="en-US" dirty="0" smtClean="0">
              <a:latin typeface="Times New Roman"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charset="0"/>
              </a:rPr>
              <a:t>Then we can define a triangular mesh over the points, now we have triangle to triangle correspondences (since we know the correspondences between all the triangle vertices). </a:t>
            </a:r>
          </a:p>
          <a:p>
            <a:r>
              <a:rPr lang="en-US" dirty="0" smtClean="0">
                <a:latin typeface="Times New Roman" charset="0"/>
              </a:rPr>
              <a:t>How do we define a this</a:t>
            </a:r>
            <a:r>
              <a:rPr lang="en-US" baseline="0" dirty="0" smtClean="0">
                <a:latin typeface="Times New Roman" charset="0"/>
              </a:rPr>
              <a:t> mesh?</a:t>
            </a:r>
            <a:endParaRPr lang="en-US" dirty="0" smtClean="0">
              <a:latin typeface="Times New Roman" charset="0"/>
            </a:endParaRPr>
          </a:p>
        </p:txBody>
      </p:sp>
      <p:sp>
        <p:nvSpPr>
          <p:cNvPr id="160772" name="Slide Number Placeholder 3"/>
          <p:cNvSpPr>
            <a:spLocks noGrp="1"/>
          </p:cNvSpPr>
          <p:nvPr>
            <p:ph type="sldNum" sz="quarter" idx="5"/>
          </p:nvPr>
        </p:nvSpPr>
        <p:spPr>
          <a:noFill/>
        </p:spPr>
        <p:txBody>
          <a:bodyPr/>
          <a:lstStyle/>
          <a:p>
            <a:fld id="{ABF2D67F-DEC1-7C43-9317-B184CF8547D6}" type="slidenum">
              <a:rPr lang="en-US" smtClean="0"/>
              <a:pPr/>
              <a:t>14</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Want big angles as much as possible (more stable). So left triangulation is better than right triangulation. </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17</a:t>
            </a:fld>
            <a:endParaRPr lang="en-US"/>
          </a:p>
        </p:txBody>
      </p:sp>
    </p:spTree>
    <p:extLst>
      <p:ext uri="{BB962C8B-B14F-4D97-AF65-F5344CB8AC3E}">
        <p14:creationId xmlns:p14="http://schemas.microsoft.com/office/powerpoint/2010/main" val="4140640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improve triangulations we can go around flipping edges. If a flip improves the triangulation locally it also improves the global</a:t>
            </a:r>
            <a:r>
              <a:rPr lang="en-US" baseline="0" dirty="0" smtClean="0"/>
              <a:t> triangulation. </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18</a:t>
            </a:fld>
            <a:endParaRPr lang="en-US"/>
          </a:p>
        </p:txBody>
      </p:sp>
    </p:spTree>
    <p:extLst>
      <p:ext uri="{BB962C8B-B14F-4D97-AF65-F5344CB8AC3E}">
        <p14:creationId xmlns:p14="http://schemas.microsoft.com/office/powerpoint/2010/main" val="220895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p:cNvSpPr>
          <p:nvPr>
            <p:ph type="sldImg"/>
          </p:nvPr>
        </p:nvSpPr>
        <p:spPr>
          <a:ln/>
        </p:spPr>
      </p:sp>
      <p:sp>
        <p:nvSpPr>
          <p:cNvPr id="160771"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charset="0"/>
              </a:rPr>
              <a:t>So how could you warp from left dog</a:t>
            </a:r>
            <a:r>
              <a:rPr lang="en-US" baseline="0" dirty="0" smtClean="0">
                <a:latin typeface="Times New Roman" charset="0"/>
              </a:rPr>
              <a:t> to right dog?</a:t>
            </a:r>
            <a:endParaRPr lang="en-US" dirty="0" smtClean="0">
              <a:latin typeface="Times New Roman" charset="0"/>
            </a:endParaRPr>
          </a:p>
          <a:p>
            <a:endParaRPr lang="en-US" dirty="0" smtClean="0">
              <a:latin typeface="Times New Roman" charset="0"/>
            </a:endParaRPr>
          </a:p>
          <a:p>
            <a:r>
              <a:rPr lang="en-US" dirty="0" smtClean="0">
                <a:latin typeface="Times New Roman" charset="0"/>
              </a:rPr>
              <a:t>We can then use those regular transformations on each triangle separately to get the warp from one dog to the other. We know how to warp between two triangles right? That’s just an affine warp.</a:t>
            </a:r>
          </a:p>
        </p:txBody>
      </p:sp>
      <p:sp>
        <p:nvSpPr>
          <p:cNvPr id="160772" name="Slide Number Placeholder 3"/>
          <p:cNvSpPr>
            <a:spLocks noGrp="1"/>
          </p:cNvSpPr>
          <p:nvPr>
            <p:ph type="sldNum" sz="quarter" idx="5"/>
          </p:nvPr>
        </p:nvSpPr>
        <p:spPr>
          <a:noFill/>
        </p:spPr>
        <p:txBody>
          <a:bodyPr/>
          <a:lstStyle/>
          <a:p>
            <a:fld id="{ABF2D67F-DEC1-7C43-9317-B184CF8547D6}" type="slidenum">
              <a:rPr lang="en-US" smtClean="0"/>
              <a:pPr/>
              <a:t>22</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p:cNvSpPr>
          <p:nvPr>
            <p:ph type="sldImg"/>
          </p:nvPr>
        </p:nvSpPr>
        <p:spPr>
          <a:ln/>
        </p:spPr>
      </p:sp>
      <p:sp>
        <p:nvSpPr>
          <p:cNvPr id="108547" name="Notes Placeholder 2"/>
          <p:cNvSpPr>
            <a:spLocks noGrp="1"/>
          </p:cNvSpPr>
          <p:nvPr>
            <p:ph type="body" idx="1"/>
          </p:nvPr>
        </p:nvSpPr>
        <p:spPr>
          <a:noFill/>
          <a:ln/>
        </p:spPr>
        <p:txBody>
          <a:bodyPr/>
          <a:lstStyle/>
          <a:p>
            <a:r>
              <a:rPr lang="en-US" smtClean="0">
                <a:latin typeface="Times New Roman" charset="0"/>
              </a:rPr>
              <a:t>So say we have two triangles that we know are in correspondence and we want to recover the affine transform T that maps between triangle ABC and A’B’C’. </a:t>
            </a:r>
          </a:p>
          <a:p>
            <a:r>
              <a:rPr lang="en-US" smtClean="0">
                <a:latin typeface="Times New Roman" charset="0"/>
              </a:rPr>
              <a:t>How can we recover the transformation matrix for T?</a:t>
            </a:r>
          </a:p>
          <a:p>
            <a:endParaRPr lang="en-US" smtClean="0">
              <a:latin typeface="Times New Roman" charset="0"/>
            </a:endParaRPr>
          </a:p>
          <a:p>
            <a:r>
              <a:rPr lang="en-US" smtClean="0">
                <a:latin typeface="Times New Roman" charset="0"/>
              </a:rPr>
              <a:t>well we know this (bottom eqn). This gives us two equations x’ = ax + by +c, y’ = dx+ey+f. From our triangles we have 3 points in correspondence so this gives us a system of 6 equation with 6 unknowns and we can use techniques to solve for the 6 unknowns. (x1’ = ax1+by1+c, y1’=dx1+ey1+f. x2’=ax2+by2, etc). </a:t>
            </a:r>
          </a:p>
        </p:txBody>
      </p:sp>
      <p:sp>
        <p:nvSpPr>
          <p:cNvPr id="108548" name="Slide Number Placeholder 3"/>
          <p:cNvSpPr>
            <a:spLocks noGrp="1"/>
          </p:cNvSpPr>
          <p:nvPr>
            <p:ph type="sldNum" sz="quarter" idx="5"/>
          </p:nvPr>
        </p:nvSpPr>
        <p:spPr>
          <a:noFill/>
        </p:spPr>
        <p:txBody>
          <a:bodyPr/>
          <a:lstStyle/>
          <a:p>
            <a:fld id="{26FBDF88-0654-E74B-8502-6A4D5907665F}" type="slidenum">
              <a:rPr lang="en-US" smtClean="0"/>
              <a:pPr/>
              <a:t>23</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charset="0"/>
              </a:rPr>
              <a:t>So we now know how to warp between two images. How? construct the triangulation for each point set and warp between the two triangulations. </a:t>
            </a:r>
          </a:p>
          <a:p>
            <a:endParaRPr lang="en-US" dirty="0" smtClean="0">
              <a:latin typeface="Times New Roman" charset="0"/>
            </a:endParaRPr>
          </a:p>
          <a:p>
            <a:r>
              <a:rPr lang="en-US" dirty="0" smtClean="0">
                <a:latin typeface="Times New Roman" charset="0"/>
              </a:rPr>
              <a:t>But how do we create a morphing sequence? Create an average shape, warp both images towards it (bottom row). Cross-</a:t>
            </a:r>
            <a:r>
              <a:rPr lang="en-US" dirty="0" err="1" smtClean="0">
                <a:latin typeface="Times New Roman" charset="0"/>
              </a:rPr>
              <a:t>disolve</a:t>
            </a:r>
            <a:r>
              <a:rPr lang="en-US" dirty="0" smtClean="0">
                <a:latin typeface="Times New Roman" charset="0"/>
              </a:rPr>
              <a:t> the colors in the newly warped images (right). </a:t>
            </a:r>
          </a:p>
          <a:p>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24</a:t>
            </a:fld>
            <a:endParaRPr lang="en-US"/>
          </a:p>
        </p:txBody>
      </p:sp>
    </p:spTree>
    <p:extLst>
      <p:ext uri="{BB962C8B-B14F-4D97-AF65-F5344CB8AC3E}">
        <p14:creationId xmlns:p14="http://schemas.microsoft.com/office/powerpoint/2010/main" val="3777103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p:cNvSpPr>
          <p:nvPr>
            <p:ph type="sldImg"/>
          </p:nvPr>
        </p:nvSpPr>
        <p:spPr>
          <a:ln/>
        </p:spPr>
      </p:sp>
      <p:sp>
        <p:nvSpPr>
          <p:cNvPr id="164867" name="Notes Placeholder 2"/>
          <p:cNvSpPr>
            <a:spLocks noGrp="1"/>
          </p:cNvSpPr>
          <p:nvPr>
            <p:ph type="body" idx="1"/>
          </p:nvPr>
        </p:nvSpPr>
        <p:spPr>
          <a:noFill/>
          <a:ln/>
        </p:spPr>
        <p:txBody>
          <a:bodyPr/>
          <a:lstStyle/>
          <a:p>
            <a:r>
              <a:rPr lang="en-US" dirty="0" smtClean="0">
                <a:latin typeface="Times New Roman" charset="0"/>
              </a:rPr>
              <a:t>So then a morph sequence is just doing this at a bunch of time steps, taking a linear combination of the corresponding features at each step. so at time 0 we take left shape, at time 1 we take right shape and in between we interpolate between the left-right locations. So at time t=0</a:t>
            </a:r>
            <a:r>
              <a:rPr lang="en-US" baseline="0" dirty="0" smtClean="0">
                <a:latin typeface="Times New Roman" charset="0"/>
              </a:rPr>
              <a:t> we have points in the left dog locations and appearance is based on left dog. At time t=1 we have points in right dog locations and appearance is based on right dog. </a:t>
            </a:r>
          </a:p>
          <a:p>
            <a:endParaRPr lang="en-US" baseline="0" dirty="0" smtClean="0">
              <a:latin typeface="Times New Roman" charset="0"/>
            </a:endParaRPr>
          </a:p>
          <a:p>
            <a:r>
              <a:rPr lang="en-US" baseline="0" dirty="0" smtClean="0">
                <a:latin typeface="Times New Roman" charset="0"/>
              </a:rPr>
              <a:t>What about time t=0.5? Where are points? Half way between location on left and location on right. We warp triangles from each dog to those locations. Now we take weighted average of appearances (in this case 50/50 for other t’s based on how far along we are in t)</a:t>
            </a:r>
          </a:p>
          <a:p>
            <a:r>
              <a:rPr lang="en-US" baseline="0" dirty="0" smtClean="0">
                <a:latin typeface="Times New Roman" charset="0"/>
              </a:rPr>
              <a:t>.  </a:t>
            </a:r>
            <a:endParaRPr lang="en-US" dirty="0" smtClean="0">
              <a:latin typeface="Times New Roman" charset="0"/>
            </a:endParaRPr>
          </a:p>
        </p:txBody>
      </p:sp>
      <p:sp>
        <p:nvSpPr>
          <p:cNvPr id="164868" name="Slide Number Placeholder 3"/>
          <p:cNvSpPr>
            <a:spLocks noGrp="1"/>
          </p:cNvSpPr>
          <p:nvPr>
            <p:ph type="sldNum" sz="quarter" idx="5"/>
          </p:nvPr>
        </p:nvSpPr>
        <p:spPr>
          <a:noFill/>
        </p:spPr>
        <p:txBody>
          <a:bodyPr/>
          <a:lstStyle/>
          <a:p>
            <a:fld id="{F15611B8-BF85-9C41-B551-A34956DC1A7D}" type="slidenum">
              <a:rPr lang="en-US" smtClean="0"/>
              <a:pPr/>
              <a:t>25</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Extensions – extract foreground first to avoid artifacts. How? Perhaps graph</a:t>
            </a:r>
            <a:r>
              <a:rPr lang="en-US" baseline="0" dirty="0" smtClean="0"/>
              <a:t> cuts segmentation.</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26</a:t>
            </a:fld>
            <a:endParaRPr lang="en-US"/>
          </a:p>
        </p:txBody>
      </p:sp>
    </p:spTree>
    <p:extLst>
      <p:ext uri="{BB962C8B-B14F-4D97-AF65-F5344CB8AC3E}">
        <p14:creationId xmlns:p14="http://schemas.microsoft.com/office/powerpoint/2010/main" val="1110507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p:cNvSpPr>
          <p:nvPr>
            <p:ph type="sldImg"/>
          </p:nvPr>
        </p:nvSpPr>
        <p:spPr>
          <a:ln/>
        </p:spPr>
      </p:sp>
      <p:sp>
        <p:nvSpPr>
          <p:cNvPr id="134147" name="Notes Placeholder 2"/>
          <p:cNvSpPr>
            <a:spLocks noGrp="1"/>
          </p:cNvSpPr>
          <p:nvPr>
            <p:ph type="body" idx="1"/>
          </p:nvPr>
        </p:nvSpPr>
        <p:spPr>
          <a:noFill/>
          <a:ln/>
        </p:spPr>
        <p:txBody>
          <a:bodyPr/>
          <a:lstStyle/>
          <a:p>
            <a:r>
              <a:rPr lang="en-US" smtClean="0">
                <a:latin typeface="Times New Roman" charset="0"/>
              </a:rPr>
              <a:t>Another related idea is image morphing.</a:t>
            </a:r>
          </a:p>
        </p:txBody>
      </p:sp>
      <p:sp>
        <p:nvSpPr>
          <p:cNvPr id="134148" name="Slide Number Placeholder 3"/>
          <p:cNvSpPr>
            <a:spLocks noGrp="1"/>
          </p:cNvSpPr>
          <p:nvPr>
            <p:ph type="sldNum" sz="quarter" idx="5"/>
          </p:nvPr>
        </p:nvSpPr>
        <p:spPr>
          <a:noFill/>
        </p:spPr>
        <p:txBody>
          <a:bodyPr/>
          <a:lstStyle/>
          <a:p>
            <a:fld id="{BC4FC0AC-2859-B943-823B-B61202E9BC9A}" type="slidenum">
              <a:rPr lang="en-US" smtClean="0"/>
              <a:pPr/>
              <a:t>3</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was wrong with previous morphing that this</a:t>
            </a:r>
            <a:r>
              <a:rPr lang="en-US" baseline="0" dirty="0" smtClean="0"/>
              <a:t> paper proposed to attack?</a:t>
            </a:r>
          </a:p>
          <a:p>
            <a:endParaRPr lang="en-US" baseline="0" dirty="0" smtClean="0"/>
          </a:p>
          <a:p>
            <a:r>
              <a:rPr lang="en-US" sz="1200" b="0" i="0" u="none" strike="noStrike" baseline="0" dirty="0" smtClean="0"/>
              <a:t>techniques combine 2D interpolations of shape and color to create dramatic special effects. morphing methods do not account for changes in viewpoint or object pose. As a result, simple 3D transformations (e.g., translations, rotations) become surprisingly difficult to convey convincingly using existing methods.</a:t>
            </a:r>
          </a:p>
          <a:p>
            <a:endParaRPr lang="en-US" sz="1200" b="0" i="0" u="none" strike="noStrike" baseline="0" dirty="0" smtClean="0"/>
          </a:p>
          <a:p>
            <a:r>
              <a:rPr lang="en-US" sz="1200" b="0" i="0" u="none" strike="noStrike" baseline="0" dirty="0" smtClean="0"/>
              <a:t>When morphing between different views of an object or scene, the technique produces new views of the same scene, ensuring a realistic image transition. The effect can be described by what you would see if you physically moved the object (or the camera) between its configurations in the two images and filmed the transition</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28</a:t>
            </a:fld>
            <a:endParaRPr lang="en-US"/>
          </a:p>
        </p:txBody>
      </p:sp>
    </p:spTree>
    <p:extLst>
      <p:ext uri="{BB962C8B-B14F-4D97-AF65-F5344CB8AC3E}">
        <p14:creationId xmlns:p14="http://schemas.microsoft.com/office/powerpoint/2010/main" val="1185871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t>Linearly interpolating two perspective views of a clock (far left and far right) causes a geometric bending effect in the in-between images. The dashed line shows the linear path of one feature during the course of the transformation.</a:t>
            </a:r>
          </a:p>
          <a:p>
            <a:endParaRPr lang="en-US" sz="1200" b="0" i="0" u="none" strike="noStrike" baseline="0" dirty="0" smtClean="0"/>
          </a:p>
          <a:p>
            <a:r>
              <a:rPr lang="en-US" sz="1200" b="0" i="0" u="none" strike="noStrike" baseline="0" dirty="0" smtClean="0"/>
              <a:t>Ghosting can also occur as we saw before when doing blending (here we do blending as well for the intermediate </a:t>
            </a:r>
            <a:r>
              <a:rPr lang="en-US" sz="1200" b="0" i="0" u="none" strike="noStrike" baseline="0" dirty="0" err="1" smtClean="0"/>
              <a:t>pics</a:t>
            </a:r>
            <a:r>
              <a:rPr lang="en-US" sz="1200" b="0" i="0" u="none" strike="noStrike" baseline="0" dirty="0" smtClean="0"/>
              <a:t>)</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29</a:t>
            </a:fld>
            <a:endParaRPr lang="en-US"/>
          </a:p>
        </p:txBody>
      </p:sp>
    </p:spTree>
    <p:extLst>
      <p:ext uri="{BB962C8B-B14F-4D97-AF65-F5344CB8AC3E}">
        <p14:creationId xmlns:p14="http://schemas.microsoft.com/office/powerpoint/2010/main" val="1291950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t>an interpolation based image morphing procedure that is shape-preserving. Morphs generated by this technique create the illusion that the object moves</a:t>
            </a:r>
          </a:p>
          <a:p>
            <a:r>
              <a:rPr lang="en-US" sz="1200" b="0" i="0" u="none" strike="noStrike" baseline="0" dirty="0" smtClean="0"/>
              <a:t>rigidly (rotating and translating in 3D) between its positions in the two images.</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30</a:t>
            </a:fld>
            <a:endParaRPr lang="en-US"/>
          </a:p>
        </p:txBody>
      </p:sp>
    </p:spTree>
    <p:extLst>
      <p:ext uri="{BB962C8B-B14F-4D97-AF65-F5344CB8AC3E}">
        <p14:creationId xmlns:p14="http://schemas.microsoft.com/office/powerpoint/2010/main" val="1602271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 interpolation of corresponding pixels in parallel views with image planes I0 and I1 creates image I0:5, representing another parallel view of the same scene.</a:t>
            </a:r>
          </a:p>
          <a:p>
            <a:endParaRPr lang="en-US" dirty="0" smtClean="0"/>
          </a:p>
          <a:p>
            <a:r>
              <a:rPr lang="en-US" dirty="0" smtClean="0"/>
              <a:t>So,</a:t>
            </a:r>
            <a:r>
              <a:rPr lang="en-US" baseline="0" dirty="0" smtClean="0"/>
              <a:t> that’s good!  A morph here creates a new view of the same object. So how do we use this fact?</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32</a:t>
            </a:fld>
            <a:endParaRPr lang="en-US"/>
          </a:p>
        </p:txBody>
      </p:sp>
    </p:spTree>
    <p:extLst>
      <p:ext uri="{BB962C8B-B14F-4D97-AF65-F5344CB8AC3E}">
        <p14:creationId xmlns:p14="http://schemas.microsoft.com/office/powerpoint/2010/main" val="2181452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have non-parallel</a:t>
            </a:r>
            <a:r>
              <a:rPr lang="en-US" baseline="0" dirty="0" smtClean="0"/>
              <a:t> views what should we do? We can </a:t>
            </a:r>
            <a:r>
              <a:rPr lang="en-US" baseline="0" dirty="0" err="1" smtClean="0"/>
              <a:t>reproject</a:t>
            </a:r>
            <a:r>
              <a:rPr lang="en-US" baseline="0" dirty="0" smtClean="0"/>
              <a:t> – warp the images to parallel views first then morph as usual then warp this to form the final result.</a:t>
            </a:r>
          </a:p>
          <a:p>
            <a:endParaRPr lang="en-US" baseline="0" dirty="0" smtClean="0"/>
          </a:p>
          <a:p>
            <a:r>
              <a:rPr lang="en-US" dirty="0" smtClean="0"/>
              <a:t>View Morphing in Three Steps. (1) Original images I_0</a:t>
            </a:r>
            <a:r>
              <a:rPr lang="en-US" baseline="0" dirty="0" smtClean="0"/>
              <a:t> </a:t>
            </a:r>
            <a:r>
              <a:rPr lang="en-US" dirty="0" smtClean="0"/>
              <a:t>and I_1 are pre-warped to form parallel views I^0 and I^1. (2) I^s is</a:t>
            </a:r>
            <a:r>
              <a:rPr lang="en-US" baseline="0" dirty="0" smtClean="0"/>
              <a:t> </a:t>
            </a:r>
            <a:r>
              <a:rPr lang="en-US" dirty="0" smtClean="0"/>
              <a:t>produced by morphing (interpolating as usual) the </a:t>
            </a:r>
            <a:r>
              <a:rPr lang="en-US" dirty="0" err="1" smtClean="0"/>
              <a:t>prewarped</a:t>
            </a:r>
            <a:r>
              <a:rPr lang="en-US" dirty="0" smtClean="0"/>
              <a:t> images I^0 and I^1. (3) I^s</a:t>
            </a:r>
            <a:r>
              <a:rPr lang="en-US" baseline="0" dirty="0" smtClean="0"/>
              <a:t> </a:t>
            </a:r>
            <a:r>
              <a:rPr lang="en-US" dirty="0" smtClean="0"/>
              <a:t>is </a:t>
            </a:r>
            <a:r>
              <a:rPr lang="en-US" dirty="0" err="1" smtClean="0"/>
              <a:t>postwarped</a:t>
            </a:r>
            <a:r>
              <a:rPr lang="en-US" dirty="0" smtClean="0"/>
              <a:t> to form I_s.</a:t>
            </a:r>
          </a:p>
          <a:p>
            <a:endParaRPr lang="en-US" dirty="0" smtClean="0"/>
          </a:p>
          <a:p>
            <a:r>
              <a:rPr lang="en-US" dirty="0" err="1" smtClean="0"/>
              <a:t>Prewarping</a:t>
            </a:r>
            <a:r>
              <a:rPr lang="en-US" dirty="0" smtClean="0"/>
              <a:t> brings the image planes into alignment without changing the optical centers of the two cameras. Morphing the </a:t>
            </a:r>
            <a:r>
              <a:rPr lang="en-US" dirty="0" err="1" smtClean="0"/>
              <a:t>prewarped</a:t>
            </a:r>
            <a:r>
              <a:rPr lang="en-US" dirty="0" smtClean="0"/>
              <a:t> images moves the optical center to Cs. </a:t>
            </a:r>
            <a:r>
              <a:rPr lang="en-US" dirty="0" err="1" smtClean="0"/>
              <a:t>Postwarping</a:t>
            </a:r>
            <a:r>
              <a:rPr lang="en-US" dirty="0" smtClean="0"/>
              <a:t> transforms the image plane of the new view to its desired position and orientation.  </a:t>
            </a:r>
          </a:p>
          <a:p>
            <a:endParaRPr lang="en-US" dirty="0" smtClean="0"/>
          </a:p>
          <a:p>
            <a:r>
              <a:rPr lang="en-US" dirty="0" smtClean="0"/>
              <a:t>To</a:t>
            </a:r>
            <a:r>
              <a:rPr lang="en-US" baseline="0" dirty="0" smtClean="0"/>
              <a:t> get the whole sequence </a:t>
            </a:r>
            <a:r>
              <a:rPr lang="en-US" dirty="0" smtClean="0"/>
              <a:t>requires choosing a sequence of projection matrices</a:t>
            </a:r>
            <a:r>
              <a:rPr lang="en-US" baseline="0" dirty="0" smtClean="0"/>
              <a:t> beginning with the matrix for I0 and ending at I1</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33</a:t>
            </a:fld>
            <a:endParaRPr lang="en-US"/>
          </a:p>
        </p:txBody>
      </p:sp>
    </p:spTree>
    <p:extLst>
      <p:ext uri="{BB962C8B-B14F-4D97-AF65-F5344CB8AC3E}">
        <p14:creationId xmlns:p14="http://schemas.microsoft.com/office/powerpoint/2010/main" val="2215602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 row: A set of features (yellow lines, </a:t>
            </a:r>
            <a:r>
              <a:rPr lang="en-US" dirty="0" err="1" smtClean="0"/>
              <a:t>ie</a:t>
            </a:r>
            <a:r>
              <a:rPr lang="en-US" dirty="0" smtClean="0"/>
              <a:t> correspondences) is selected in original images I0 and I1. </a:t>
            </a:r>
          </a:p>
          <a:p>
            <a:r>
              <a:rPr lang="en-US" dirty="0" smtClean="0"/>
              <a:t>Using these features, the images are automatically warped to produce ^I0 and ^I1. </a:t>
            </a:r>
          </a:p>
          <a:p>
            <a:r>
              <a:rPr lang="en-US" dirty="0" smtClean="0"/>
              <a:t>The </a:t>
            </a:r>
            <a:r>
              <a:rPr lang="en-US" dirty="0" err="1" smtClean="0"/>
              <a:t>prewarped</a:t>
            </a:r>
            <a:r>
              <a:rPr lang="en-US" dirty="0" smtClean="0"/>
              <a:t> images are morphed to create a sequence of in-between images, the middle of which, ^I0:5, is shown at top-center. </a:t>
            </a:r>
          </a:p>
          <a:p>
            <a:r>
              <a:rPr lang="en-US" dirty="0" smtClean="0"/>
              <a:t>^I0:5 is interactively </a:t>
            </a:r>
            <a:r>
              <a:rPr lang="en-US" dirty="0" err="1" smtClean="0"/>
              <a:t>postwarped</a:t>
            </a:r>
            <a:r>
              <a:rPr lang="en-US" dirty="0" smtClean="0"/>
              <a:t> by selecting a quadrilateral region (marked red) and specifying its desired configuration, Q0.5 (this gives us intermediate</a:t>
            </a:r>
            <a:r>
              <a:rPr lang="en-US" baseline="0" dirty="0" smtClean="0"/>
              <a:t> view I0.5)</a:t>
            </a:r>
            <a:r>
              <a:rPr lang="en-US" dirty="0" smtClean="0"/>
              <a:t>. The </a:t>
            </a:r>
            <a:r>
              <a:rPr lang="en-US" dirty="0" err="1" smtClean="0"/>
              <a:t>postwarps</a:t>
            </a:r>
            <a:r>
              <a:rPr lang="en-US" dirty="0" smtClean="0"/>
              <a:t> for other in-between images are determined by interpolating the quadrilaterals (bottom) to get other intermediate</a:t>
            </a:r>
            <a:r>
              <a:rPr lang="en-US" baseline="0" dirty="0" smtClean="0"/>
              <a:t> views</a:t>
            </a:r>
            <a:r>
              <a:rPr lang="en-US" dirty="0" smtClean="0"/>
              <a:t>.  </a:t>
            </a:r>
          </a:p>
          <a:p>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34</a:t>
            </a:fld>
            <a:endParaRPr lang="en-US"/>
          </a:p>
        </p:txBody>
      </p:sp>
    </p:spTree>
    <p:extLst>
      <p:ext uri="{BB962C8B-B14F-4D97-AF65-F5344CB8AC3E}">
        <p14:creationId xmlns:p14="http://schemas.microsoft.com/office/powerpoint/2010/main" val="3605454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smtClean="0"/>
              <a:t>By generalizing what we mean by a “view”, the technique described in the previous section can be extended to accommodate a range of 3D shape deformations.</a:t>
            </a:r>
            <a:endParaRPr lang="en-US" dirty="0"/>
          </a:p>
        </p:txBody>
      </p:sp>
      <p:sp>
        <p:nvSpPr>
          <p:cNvPr id="4" name="Slide Number Placeholder 3"/>
          <p:cNvSpPr>
            <a:spLocks noGrp="1"/>
          </p:cNvSpPr>
          <p:nvPr>
            <p:ph type="sldNum" sz="quarter" idx="10"/>
          </p:nvPr>
        </p:nvSpPr>
        <p:spPr/>
        <p:txBody>
          <a:bodyPr/>
          <a:lstStyle/>
          <a:p>
            <a:pPr>
              <a:defRPr/>
            </a:pPr>
            <a:fld id="{A7E4076B-662D-DE42-89B7-95478A30922C}" type="slidenum">
              <a:rPr lang="en-US" smtClean="0"/>
              <a:pPr>
                <a:defRPr/>
              </a:pPr>
              <a:t>35</a:t>
            </a:fld>
            <a:endParaRPr lang="en-US"/>
          </a:p>
        </p:txBody>
      </p:sp>
    </p:spTree>
    <p:extLst>
      <p:ext uri="{BB962C8B-B14F-4D97-AF65-F5344CB8AC3E}">
        <p14:creationId xmlns:p14="http://schemas.microsoft.com/office/powerpoint/2010/main" val="224854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p:cNvSpPr>
          <p:nvPr>
            <p:ph type="sldImg"/>
          </p:nvPr>
        </p:nvSpPr>
        <p:spPr>
          <a:ln/>
        </p:spPr>
      </p:sp>
      <p:sp>
        <p:nvSpPr>
          <p:cNvPr id="136195" name="Notes Placeholder 2"/>
          <p:cNvSpPr>
            <a:spLocks noGrp="1"/>
          </p:cNvSpPr>
          <p:nvPr>
            <p:ph type="body" idx="1"/>
          </p:nvPr>
        </p:nvSpPr>
        <p:spPr>
          <a:noFill/>
          <a:ln/>
        </p:spPr>
        <p:txBody>
          <a:bodyPr/>
          <a:lstStyle/>
          <a:p>
            <a:r>
              <a:rPr lang="en-US" dirty="0" smtClean="0">
                <a:latin typeface="Times New Roman" charset="0"/>
              </a:rPr>
              <a:t>Here you want to find an average between two objects. </a:t>
            </a:r>
          </a:p>
          <a:p>
            <a:endParaRPr lang="en-US" dirty="0" smtClean="0">
              <a:latin typeface="Times New Roman" charset="0"/>
            </a:endParaRPr>
          </a:p>
          <a:p>
            <a:r>
              <a:rPr lang="en-US" dirty="0" smtClean="0">
                <a:latin typeface="Times New Roman" charset="0"/>
              </a:rPr>
              <a:t>Not the average image, but the average object (something that looks like an average between the object on the left and the object on the right).</a:t>
            </a:r>
          </a:p>
          <a:p>
            <a:endParaRPr lang="en-US" dirty="0" smtClean="0">
              <a:latin typeface="Times New Roman" charset="0"/>
            </a:endParaRPr>
          </a:p>
          <a:p>
            <a:r>
              <a:rPr lang="en-US" dirty="0" smtClean="0">
                <a:latin typeface="Times New Roman" charset="0"/>
              </a:rPr>
              <a:t>How could we smoothly transition between one object and another? We can do a sort of weighted average over time. </a:t>
            </a:r>
          </a:p>
          <a:p>
            <a:endParaRPr lang="en-US" dirty="0" smtClean="0">
              <a:latin typeface="Times New Roman" charset="0"/>
            </a:endParaRPr>
          </a:p>
          <a:p>
            <a:r>
              <a:rPr lang="en-US" dirty="0" smtClean="0">
                <a:latin typeface="Times New Roman" charset="0"/>
              </a:rPr>
              <a:t>But what does the average object look like? Well we really haven’t a clue, but we can often fake something reasonable.</a:t>
            </a:r>
          </a:p>
        </p:txBody>
      </p:sp>
      <p:sp>
        <p:nvSpPr>
          <p:cNvPr id="136196" name="Slide Number Placeholder 3"/>
          <p:cNvSpPr>
            <a:spLocks noGrp="1"/>
          </p:cNvSpPr>
          <p:nvPr>
            <p:ph type="sldNum" sz="quarter" idx="5"/>
          </p:nvPr>
        </p:nvSpPr>
        <p:spPr>
          <a:noFill/>
        </p:spPr>
        <p:txBody>
          <a:bodyPr/>
          <a:lstStyle/>
          <a:p>
            <a:fld id="{4282D309-C736-FF4C-B92A-B94D718CE0A0}" type="slidenum">
              <a:rPr lang="en-US" smtClean="0"/>
              <a:pPr/>
              <a:t>5</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p:cNvSpPr>
          <p:nvPr>
            <p:ph type="sldImg"/>
          </p:nvPr>
        </p:nvSpPr>
        <p:spPr>
          <a:ln/>
        </p:spPr>
      </p:sp>
      <p:sp>
        <p:nvSpPr>
          <p:cNvPr id="138243" name="Notes Placeholder 2"/>
          <p:cNvSpPr>
            <a:spLocks noGrp="1"/>
          </p:cNvSpPr>
          <p:nvPr>
            <p:ph type="body" idx="1"/>
          </p:nvPr>
        </p:nvSpPr>
        <p:spPr>
          <a:noFill/>
          <a:ln/>
        </p:spPr>
        <p:txBody>
          <a:bodyPr/>
          <a:lstStyle/>
          <a:p>
            <a:r>
              <a:rPr lang="en-US" smtClean="0">
                <a:latin typeface="Times New Roman" charset="0"/>
              </a:rPr>
              <a:t>How might we take an average between two things?</a:t>
            </a:r>
          </a:p>
          <a:p>
            <a:endParaRPr lang="en-US" smtClean="0">
              <a:latin typeface="Times New Roman" charset="0"/>
            </a:endParaRPr>
          </a:p>
          <a:p>
            <a:r>
              <a:rPr lang="en-US" smtClean="0">
                <a:latin typeface="Times New Roman" charset="0"/>
              </a:rPr>
              <a:t>Well how about this. Let’s interpolate the whole image so at time 0 we use image 1 and at time t we use image 2 and in between we use (1-t) times image 1 and t*image 2. </a:t>
            </a:r>
          </a:p>
          <a:p>
            <a:endParaRPr lang="en-US" smtClean="0">
              <a:latin typeface="Times New Roman" charset="0"/>
            </a:endParaRPr>
          </a:p>
          <a:p>
            <a:r>
              <a:rPr lang="en-US" smtClean="0">
                <a:latin typeface="Times New Roman" charset="0"/>
              </a:rPr>
              <a:t>This is called a cross-dissolve. And that works pretty well for these images.</a:t>
            </a:r>
          </a:p>
        </p:txBody>
      </p:sp>
      <p:sp>
        <p:nvSpPr>
          <p:cNvPr id="138244" name="Slide Number Placeholder 3"/>
          <p:cNvSpPr>
            <a:spLocks noGrp="1"/>
          </p:cNvSpPr>
          <p:nvPr>
            <p:ph type="sldNum" sz="quarter" idx="5"/>
          </p:nvPr>
        </p:nvSpPr>
        <p:spPr>
          <a:noFill/>
        </p:spPr>
        <p:txBody>
          <a:bodyPr/>
          <a:lstStyle/>
          <a:p>
            <a:fld id="{CE8647D8-9FFF-304D-BF1A-C313AE5C1128}" type="slidenum">
              <a:rPr lang="en-US" smtClean="0"/>
              <a:pPr/>
              <a:t>6</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p:cNvSpPr>
          <p:nvPr>
            <p:ph type="sldImg"/>
          </p:nvPr>
        </p:nvSpPr>
        <p:spPr>
          <a:ln/>
        </p:spPr>
      </p:sp>
      <p:sp>
        <p:nvSpPr>
          <p:cNvPr id="142339" name="Notes Placeholder 2"/>
          <p:cNvSpPr>
            <a:spLocks noGrp="1"/>
          </p:cNvSpPr>
          <p:nvPr>
            <p:ph type="body" idx="1"/>
          </p:nvPr>
        </p:nvSpPr>
        <p:spPr>
          <a:noFill/>
          <a:ln/>
        </p:spPr>
        <p:txBody>
          <a:bodyPr/>
          <a:lstStyle/>
          <a:p>
            <a:r>
              <a:rPr lang="en-US" dirty="0" smtClean="0">
                <a:latin typeface="Times New Roman" charset="0"/>
              </a:rPr>
              <a:t>Ok what if we align the images first and then cross-</a:t>
            </a:r>
            <a:r>
              <a:rPr lang="en-US" dirty="0" err="1" smtClean="0">
                <a:latin typeface="Times New Roman" charset="0"/>
              </a:rPr>
              <a:t>disolve</a:t>
            </a:r>
            <a:r>
              <a:rPr lang="en-US" dirty="0" smtClean="0">
                <a:latin typeface="Times New Roman" charset="0"/>
              </a:rPr>
              <a:t>. We can compute our alignment using correspondences and finding the best global  transform T then transform the right image so that it’s in the same coordinate system as the left image. Then do the cross </a:t>
            </a:r>
            <a:r>
              <a:rPr lang="en-US" dirty="0" err="1" smtClean="0">
                <a:latin typeface="Times New Roman" charset="0"/>
              </a:rPr>
              <a:t>disolve</a:t>
            </a:r>
            <a:r>
              <a:rPr lang="en-US" dirty="0" smtClean="0">
                <a:latin typeface="Times New Roman" charset="0"/>
              </a:rPr>
              <a:t>. that works better!</a:t>
            </a:r>
          </a:p>
          <a:p>
            <a:endParaRPr lang="en-US" dirty="0" smtClean="0">
              <a:latin typeface="Times New Roman" charset="0"/>
            </a:endParaRPr>
          </a:p>
          <a:p>
            <a:r>
              <a:rPr lang="en-US" dirty="0" smtClean="0">
                <a:latin typeface="Times New Roman" charset="0"/>
              </a:rPr>
              <a:t>When</a:t>
            </a:r>
            <a:r>
              <a:rPr lang="en-US" baseline="0" dirty="0" smtClean="0">
                <a:latin typeface="Times New Roman" charset="0"/>
              </a:rPr>
              <a:t> won’t this work? When you can’t globally align the two images.</a:t>
            </a:r>
            <a:endParaRPr lang="en-US" dirty="0" smtClean="0">
              <a:latin typeface="Times New Roman" charset="0"/>
            </a:endParaRPr>
          </a:p>
        </p:txBody>
      </p:sp>
      <p:sp>
        <p:nvSpPr>
          <p:cNvPr id="142340" name="Slide Number Placeholder 3"/>
          <p:cNvSpPr>
            <a:spLocks noGrp="1"/>
          </p:cNvSpPr>
          <p:nvPr>
            <p:ph type="sldNum" sz="quarter" idx="5"/>
          </p:nvPr>
        </p:nvSpPr>
        <p:spPr>
          <a:noFill/>
        </p:spPr>
        <p:txBody>
          <a:bodyPr/>
          <a:lstStyle/>
          <a:p>
            <a:fld id="{0663AEB4-026D-FF4C-9552-7DC382B3D1C1}" type="slidenum">
              <a:rPr lang="en-US" smtClean="0"/>
              <a:pPr/>
              <a:t>7</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p:cNvSpPr>
          <p:nvPr>
            <p:ph type="sldImg"/>
          </p:nvPr>
        </p:nvSpPr>
        <p:spPr>
          <a:ln/>
        </p:spPr>
      </p:sp>
      <p:sp>
        <p:nvSpPr>
          <p:cNvPr id="144387" name="Notes Placeholder 2"/>
          <p:cNvSpPr>
            <a:spLocks noGrp="1"/>
          </p:cNvSpPr>
          <p:nvPr>
            <p:ph type="body" idx="1"/>
          </p:nvPr>
        </p:nvSpPr>
        <p:spPr>
          <a:noFill/>
          <a:ln/>
        </p:spPr>
        <p:txBody>
          <a:bodyPr/>
          <a:lstStyle/>
          <a:p>
            <a:r>
              <a:rPr lang="en-US" smtClean="0">
                <a:latin typeface="Times New Roman" charset="0"/>
              </a:rPr>
              <a:t>But if they’re different objects you can’t just cross disolve between. And, you also can’t globally align them with one of the transformations we talked about earlier, because there is no single global transformation to go between one dog and the other. </a:t>
            </a:r>
          </a:p>
          <a:p>
            <a:endParaRPr lang="en-US" smtClean="0">
              <a:latin typeface="Times New Roman" charset="0"/>
            </a:endParaRPr>
          </a:p>
          <a:p>
            <a:r>
              <a:rPr lang="en-US" smtClean="0">
                <a:latin typeface="Times New Roman" charset="0"/>
              </a:rPr>
              <a:t>Instead maybe we can warp each part of the dog differently if we know the correspondences between some feature points. So warm nose parts and warp tail parts and warp leg parts etc. this is a local warp.</a:t>
            </a:r>
          </a:p>
        </p:txBody>
      </p:sp>
      <p:sp>
        <p:nvSpPr>
          <p:cNvPr id="144388" name="Slide Number Placeholder 3"/>
          <p:cNvSpPr>
            <a:spLocks noGrp="1"/>
          </p:cNvSpPr>
          <p:nvPr>
            <p:ph type="sldNum" sz="quarter" idx="5"/>
          </p:nvPr>
        </p:nvSpPr>
        <p:spPr>
          <a:noFill/>
        </p:spPr>
        <p:txBody>
          <a:bodyPr/>
          <a:lstStyle/>
          <a:p>
            <a:fld id="{BEB90A31-BF64-D54B-A92D-89F96FBCF8F9}" type="slidenum">
              <a:rPr lang="en-US" smtClean="0"/>
              <a:pPr/>
              <a:t>8</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p:cNvSpPr>
          <p:nvPr>
            <p:ph type="sldImg"/>
          </p:nvPr>
        </p:nvSpPr>
        <p:spPr>
          <a:ln/>
        </p:spPr>
      </p:sp>
      <p:sp>
        <p:nvSpPr>
          <p:cNvPr id="146435" name="Notes Placeholder 2"/>
          <p:cNvSpPr>
            <a:spLocks noGrp="1"/>
          </p:cNvSpPr>
          <p:nvPr>
            <p:ph type="body" idx="1"/>
          </p:nvPr>
        </p:nvSpPr>
        <p:spPr>
          <a:noFill/>
          <a:ln/>
        </p:spPr>
        <p:txBody>
          <a:bodyPr/>
          <a:lstStyle/>
          <a:p>
            <a:r>
              <a:rPr lang="en-US" smtClean="0">
                <a:latin typeface="Times New Roman" charset="0"/>
              </a:rPr>
              <a:t>Want to warp dog top left with dog top right. </a:t>
            </a:r>
          </a:p>
          <a:p>
            <a:endParaRPr lang="en-US" smtClean="0">
              <a:latin typeface="Times New Roman" charset="0"/>
            </a:endParaRPr>
          </a:p>
          <a:p>
            <a:r>
              <a:rPr lang="en-US" smtClean="0">
                <a:latin typeface="Times New Roman" charset="0"/>
              </a:rPr>
              <a:t>So we first find the average shape and locally warp each dog to that (bottom left, bottom right) then cross disolve the warped images to warp between one image and other.</a:t>
            </a:r>
          </a:p>
          <a:p>
            <a:r>
              <a:rPr lang="en-US" smtClean="0">
                <a:latin typeface="Times New Roman" charset="0"/>
              </a:rPr>
              <a:t> </a:t>
            </a:r>
          </a:p>
        </p:txBody>
      </p:sp>
      <p:sp>
        <p:nvSpPr>
          <p:cNvPr id="146436" name="Slide Number Placeholder 3"/>
          <p:cNvSpPr>
            <a:spLocks noGrp="1"/>
          </p:cNvSpPr>
          <p:nvPr>
            <p:ph type="sldNum" sz="quarter" idx="5"/>
          </p:nvPr>
        </p:nvSpPr>
        <p:spPr>
          <a:noFill/>
        </p:spPr>
        <p:txBody>
          <a:bodyPr/>
          <a:lstStyle/>
          <a:p>
            <a:fld id="{74CBFB4B-0C34-5B4C-A7E1-2B6B719FA0F2}" type="slidenum">
              <a:rPr lang="en-US" smtClean="0"/>
              <a:pPr/>
              <a:t>9</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p:cNvSpPr>
          <p:nvPr>
            <p:ph type="sldImg"/>
          </p:nvPr>
        </p:nvSpPr>
        <p:spPr>
          <a:ln/>
        </p:spPr>
      </p:sp>
      <p:sp>
        <p:nvSpPr>
          <p:cNvPr id="148483" name="Notes Placeholder 2"/>
          <p:cNvSpPr>
            <a:spLocks noGrp="1"/>
          </p:cNvSpPr>
          <p:nvPr>
            <p:ph type="body" idx="1"/>
          </p:nvPr>
        </p:nvSpPr>
        <p:spPr>
          <a:noFill/>
          <a:ln/>
        </p:spPr>
        <p:txBody>
          <a:bodyPr/>
          <a:lstStyle/>
          <a:p>
            <a:r>
              <a:rPr lang="en-US" smtClean="0">
                <a:latin typeface="Times New Roman" charset="0"/>
              </a:rPr>
              <a:t>So how do we do this? We need to specify a more detailed warp function. It won’t act globally across the image, but will work differently on different parts of the dog. In the limit we could have a different warp applied to each pixel!</a:t>
            </a:r>
          </a:p>
        </p:txBody>
      </p:sp>
      <p:sp>
        <p:nvSpPr>
          <p:cNvPr id="148484" name="Slide Number Placeholder 3"/>
          <p:cNvSpPr>
            <a:spLocks noGrp="1"/>
          </p:cNvSpPr>
          <p:nvPr>
            <p:ph type="sldNum" sz="quarter" idx="5"/>
          </p:nvPr>
        </p:nvSpPr>
        <p:spPr>
          <a:noFill/>
        </p:spPr>
        <p:txBody>
          <a:bodyPr/>
          <a:lstStyle/>
          <a:p>
            <a:fld id="{F2A7726E-AD5B-8147-9F4E-F4628EA827EB}" type="slidenum">
              <a:rPr lang="en-US" smtClean="0"/>
              <a:pPr/>
              <a:t>10</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p:cNvSpPr>
          <p:nvPr>
            <p:ph type="sldImg"/>
          </p:nvPr>
        </p:nvSpPr>
        <p:spPr>
          <a:ln/>
        </p:spPr>
      </p:sp>
      <p:sp>
        <p:nvSpPr>
          <p:cNvPr id="150531" name="Notes Placeholder 2"/>
          <p:cNvSpPr>
            <a:spLocks noGrp="1"/>
          </p:cNvSpPr>
          <p:nvPr>
            <p:ph type="body" idx="1"/>
          </p:nvPr>
        </p:nvSpPr>
        <p:spPr>
          <a:noFill/>
          <a:ln/>
        </p:spPr>
        <p:txBody>
          <a:bodyPr/>
          <a:lstStyle/>
          <a:p>
            <a:r>
              <a:rPr lang="en-US" dirty="0" smtClean="0">
                <a:latin typeface="Times New Roman" charset="0"/>
              </a:rPr>
              <a:t>One way to do this is to define a grid over the object and then specify how to warp or move each grid point. These are called control </a:t>
            </a:r>
            <a:r>
              <a:rPr lang="en-US" dirty="0" smtClean="0">
                <a:latin typeface="Times New Roman" charset="0"/>
              </a:rPr>
              <a:t>points</a:t>
            </a:r>
            <a:r>
              <a:rPr lang="en-US" baseline="0" dirty="0" smtClean="0">
                <a:latin typeface="Times New Roman" charset="0"/>
              </a:rPr>
              <a:t> and allows you to specify a local warping.</a:t>
            </a:r>
            <a:endParaRPr lang="en-US" dirty="0" smtClean="0">
              <a:latin typeface="Times New Roman" charset="0"/>
            </a:endParaRPr>
          </a:p>
        </p:txBody>
      </p:sp>
      <p:sp>
        <p:nvSpPr>
          <p:cNvPr id="150532" name="Slide Number Placeholder 3"/>
          <p:cNvSpPr>
            <a:spLocks noGrp="1"/>
          </p:cNvSpPr>
          <p:nvPr>
            <p:ph type="sldNum" sz="quarter" idx="5"/>
          </p:nvPr>
        </p:nvSpPr>
        <p:spPr>
          <a:noFill/>
        </p:spPr>
        <p:txBody>
          <a:bodyPr/>
          <a:lstStyle/>
          <a:p>
            <a:fld id="{3761AF00-5A5D-9A47-B022-92D6A950BCEB}" type="slidenum">
              <a:rPr lang="en-US" smtClean="0"/>
              <a:pPr/>
              <a:t>11</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2BCC2A-91F3-9347-93C3-F08BF3359159}"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597815D-71ED-D44D-A4E1-F1C75985ED5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FDBAD6B-D06E-F24A-A271-E73D288DD817}"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B71CDE0-3E9D-7641-8F6F-2656C1085A4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914400"/>
            <a:ext cx="7772400" cy="5257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92B9D3F-C3C2-2946-AEF7-F8E87588FE27}"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CA"/>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CA"/>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7A30BEA9-D8BC-A34A-AF11-A56151BC7D81}" type="slidenum">
              <a:rPr lang="en-CA"/>
              <a:pPr/>
              <a:t>‹#›</a:t>
            </a:fld>
            <a:endParaRPr lang="en-CA"/>
          </a:p>
        </p:txBody>
      </p:sp>
    </p:spTree>
    <p:extLst>
      <p:ext uri="{BB962C8B-B14F-4D97-AF65-F5344CB8AC3E}">
        <p14:creationId xmlns:p14="http://schemas.microsoft.com/office/powerpoint/2010/main" val="3685854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CA"/>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CA"/>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B7225292-94DB-3042-AD7C-6D9312436955}" type="slidenum">
              <a:rPr lang="en-CA"/>
              <a:pPr/>
              <a:t>‹#›</a:t>
            </a:fld>
            <a:endParaRPr lang="en-CA"/>
          </a:p>
        </p:txBody>
      </p:sp>
    </p:spTree>
    <p:extLst>
      <p:ext uri="{BB962C8B-B14F-4D97-AF65-F5344CB8AC3E}">
        <p14:creationId xmlns:p14="http://schemas.microsoft.com/office/powerpoint/2010/main" val="3968499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7A0F5D0-7A68-404F-82AD-A4623716FEC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4D6F765-C3BE-AD42-99AE-413EA855DFD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889F6A-3DBF-014B-BB33-466180EE8D8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2BF93A8-9FFC-FE4B-96E0-BAAA0FB30DD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CBCDD19-E393-1646-9A39-0075E635EDF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FF4FC17-A45A-4547-9E8E-D97B43810F6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9B9D74F-5CB0-6B46-AB5A-4844F5D7618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CDED000-C10E-6A43-B2F9-B0118470498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D9E56A34-82D2-7648-B3B6-E233BE2531B1}" type="slidenum">
              <a:rPr lang="en-US"/>
              <a:pPr>
                <a:defRPr/>
              </a:pPr>
              <a:t>‹#›</a:t>
            </a:fld>
            <a:endParaRPr 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prstTxWarp prst="textNoShape">
              <a:avLst/>
            </a:prstTxWarp>
          </a:bodyPr>
          <a:lstStyle/>
          <a:p>
            <a:pPr>
              <a:defRPr/>
            </a:pPr>
            <a:endParaRPr lang="en-US">
              <a:latin typeface="Times New Roman" pitchFamily="-65"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rtl="0" eaLnBrk="0" fontAlgn="base" hangingPunct="0">
        <a:spcBef>
          <a:spcPct val="0"/>
        </a:spcBef>
        <a:spcAft>
          <a:spcPct val="0"/>
        </a:spcAft>
        <a:defRPr sz="3400">
          <a:solidFill>
            <a:schemeClr val="tx2"/>
          </a:solidFill>
          <a:latin typeface="+mj-lt"/>
          <a:ea typeface="ＭＳ Ｐゴシック" charset="-128"/>
          <a:cs typeface="ＭＳ Ｐゴシック" charset="-128"/>
        </a:defRPr>
      </a:lvl1pPr>
      <a:lvl2pPr algn="l" rtl="0" eaLnBrk="0" fontAlgn="base" hangingPunct="0">
        <a:spcBef>
          <a:spcPct val="0"/>
        </a:spcBef>
        <a:spcAft>
          <a:spcPct val="0"/>
        </a:spcAft>
        <a:defRPr sz="3400">
          <a:solidFill>
            <a:schemeClr val="tx2"/>
          </a:solidFill>
          <a:latin typeface="Arial" pitchFamily="-65" charset="0"/>
          <a:ea typeface="ＭＳ Ｐゴシック" charset="-128"/>
          <a:cs typeface="ＭＳ Ｐゴシック" charset="-128"/>
        </a:defRPr>
      </a:lvl2pPr>
      <a:lvl3pPr algn="l" rtl="0" eaLnBrk="0" fontAlgn="base" hangingPunct="0">
        <a:spcBef>
          <a:spcPct val="0"/>
        </a:spcBef>
        <a:spcAft>
          <a:spcPct val="0"/>
        </a:spcAft>
        <a:defRPr sz="3400">
          <a:solidFill>
            <a:schemeClr val="tx2"/>
          </a:solidFill>
          <a:latin typeface="Arial" pitchFamily="-65" charset="0"/>
          <a:ea typeface="ＭＳ Ｐゴシック" charset="-128"/>
          <a:cs typeface="ＭＳ Ｐゴシック" charset="-128"/>
        </a:defRPr>
      </a:lvl3pPr>
      <a:lvl4pPr algn="l" rtl="0" eaLnBrk="0" fontAlgn="base" hangingPunct="0">
        <a:spcBef>
          <a:spcPct val="0"/>
        </a:spcBef>
        <a:spcAft>
          <a:spcPct val="0"/>
        </a:spcAft>
        <a:defRPr sz="3400">
          <a:solidFill>
            <a:schemeClr val="tx2"/>
          </a:solidFill>
          <a:latin typeface="Arial" pitchFamily="-65" charset="0"/>
          <a:ea typeface="ＭＳ Ｐゴシック" charset="-128"/>
          <a:cs typeface="ＭＳ Ｐゴシック" charset="-128"/>
        </a:defRPr>
      </a:lvl4pPr>
      <a:lvl5pPr algn="l" rtl="0" eaLnBrk="0" fontAlgn="base" hangingPunct="0">
        <a:spcBef>
          <a:spcPct val="0"/>
        </a:spcBef>
        <a:spcAft>
          <a:spcPct val="0"/>
        </a:spcAft>
        <a:defRPr sz="3400">
          <a:solidFill>
            <a:schemeClr val="tx2"/>
          </a:solidFill>
          <a:latin typeface="Arial" pitchFamily="-65" charset="0"/>
          <a:ea typeface="ＭＳ Ｐゴシック" charset="-128"/>
          <a:cs typeface="ＭＳ Ｐゴシック" charset="-128"/>
        </a:defRPr>
      </a:lvl5pPr>
      <a:lvl6pPr marL="457200" algn="l" rtl="0" eaLnBrk="0" fontAlgn="base" hangingPunct="0">
        <a:spcBef>
          <a:spcPct val="0"/>
        </a:spcBef>
        <a:spcAft>
          <a:spcPct val="0"/>
        </a:spcAft>
        <a:defRPr sz="3400">
          <a:solidFill>
            <a:schemeClr val="tx2"/>
          </a:solidFill>
          <a:latin typeface="Arial" pitchFamily="-65" charset="0"/>
        </a:defRPr>
      </a:lvl6pPr>
      <a:lvl7pPr marL="914400" algn="l" rtl="0" eaLnBrk="0" fontAlgn="base" hangingPunct="0">
        <a:spcBef>
          <a:spcPct val="0"/>
        </a:spcBef>
        <a:spcAft>
          <a:spcPct val="0"/>
        </a:spcAft>
        <a:defRPr sz="3400">
          <a:solidFill>
            <a:schemeClr val="tx2"/>
          </a:solidFill>
          <a:latin typeface="Arial" pitchFamily="-65" charset="0"/>
        </a:defRPr>
      </a:lvl7pPr>
      <a:lvl8pPr marL="1371600" algn="l" rtl="0" eaLnBrk="0" fontAlgn="base" hangingPunct="0">
        <a:spcBef>
          <a:spcPct val="0"/>
        </a:spcBef>
        <a:spcAft>
          <a:spcPct val="0"/>
        </a:spcAft>
        <a:defRPr sz="3400">
          <a:solidFill>
            <a:schemeClr val="tx2"/>
          </a:solidFill>
          <a:latin typeface="Arial" pitchFamily="-65" charset="0"/>
        </a:defRPr>
      </a:lvl8pPr>
      <a:lvl9pPr marL="1828800" algn="l" rtl="0" eaLnBrk="0" fontAlgn="base" hangingPunct="0">
        <a:spcBef>
          <a:spcPct val="0"/>
        </a:spcBef>
        <a:spcAft>
          <a:spcPct val="0"/>
        </a:spcAft>
        <a:defRPr sz="3400">
          <a:solidFill>
            <a:schemeClr val="tx2"/>
          </a:solidFill>
          <a:latin typeface="Arial" pitchFamily="-65"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000">
          <a:solidFill>
            <a:schemeClr val="tx1"/>
          </a:solidFill>
          <a:latin typeface="+mn-lt"/>
          <a:ea typeface="ＭＳ Ｐゴシック" pitchFamily="-65" charset="-128"/>
        </a:defRPr>
      </a:lvl2pPr>
      <a:lvl3pPr marL="1143000" indent="-228600" algn="l" rtl="0" eaLnBrk="0" fontAlgn="base" hangingPunct="0">
        <a:spcBef>
          <a:spcPct val="20000"/>
        </a:spcBef>
        <a:spcAft>
          <a:spcPct val="0"/>
        </a:spcAft>
        <a:buChar char="–"/>
        <a:defRPr>
          <a:solidFill>
            <a:schemeClr val="tx1"/>
          </a:solidFill>
          <a:latin typeface="+mn-lt"/>
          <a:ea typeface="ＭＳ Ｐゴシック" pitchFamily="-65" charset="-128"/>
        </a:defRPr>
      </a:lvl3pPr>
      <a:lvl4pPr marL="1600200" indent="-228600" algn="l" rtl="0" eaLnBrk="0" fontAlgn="base" hangingPunct="0">
        <a:spcBef>
          <a:spcPct val="20000"/>
        </a:spcBef>
        <a:spcAft>
          <a:spcPct val="0"/>
        </a:spcAft>
        <a:buChar char="»"/>
        <a:defRPr sz="1600">
          <a:solidFill>
            <a:schemeClr val="tx1"/>
          </a:solidFill>
          <a:latin typeface="+mn-lt"/>
          <a:ea typeface="ＭＳ Ｐゴシック" pitchFamily="-65" charset="-128"/>
        </a:defRPr>
      </a:lvl4pPr>
      <a:lvl5pPr marL="2057400" indent="-228600" algn="l" rtl="0" eaLnBrk="0" fontAlgn="base" hangingPunct="0">
        <a:spcBef>
          <a:spcPct val="20000"/>
        </a:spcBef>
        <a:spcAft>
          <a:spcPct val="0"/>
        </a:spcAft>
        <a:buChar char="»"/>
        <a:defRPr sz="1400">
          <a:solidFill>
            <a:schemeClr val="tx1"/>
          </a:solidFill>
          <a:latin typeface="+mn-lt"/>
          <a:ea typeface="ＭＳ Ｐゴシック" pitchFamily="-65" charset="-128"/>
        </a:defRPr>
      </a:lvl5pPr>
      <a:lvl6pPr marL="2514600" indent="-228600" algn="l" rtl="0" eaLnBrk="0" fontAlgn="base" hangingPunct="0">
        <a:spcBef>
          <a:spcPct val="20000"/>
        </a:spcBef>
        <a:spcAft>
          <a:spcPct val="0"/>
        </a:spcAft>
        <a:buChar char="»"/>
        <a:defRPr sz="1400">
          <a:solidFill>
            <a:schemeClr val="tx1"/>
          </a:solidFill>
          <a:latin typeface="+mn-lt"/>
          <a:ea typeface="ＭＳ Ｐゴシック" pitchFamily="-65" charset="-128"/>
        </a:defRPr>
      </a:lvl6pPr>
      <a:lvl7pPr marL="2971800" indent="-228600" algn="l" rtl="0" eaLnBrk="0" fontAlgn="base" hangingPunct="0">
        <a:spcBef>
          <a:spcPct val="20000"/>
        </a:spcBef>
        <a:spcAft>
          <a:spcPct val="0"/>
        </a:spcAft>
        <a:buChar char="»"/>
        <a:defRPr sz="1400">
          <a:solidFill>
            <a:schemeClr val="tx1"/>
          </a:solidFill>
          <a:latin typeface="+mn-lt"/>
          <a:ea typeface="ＭＳ Ｐゴシック" pitchFamily="-65" charset="-128"/>
        </a:defRPr>
      </a:lvl7pPr>
      <a:lvl8pPr marL="3429000" indent="-228600" algn="l" rtl="0" eaLnBrk="0" fontAlgn="base" hangingPunct="0">
        <a:spcBef>
          <a:spcPct val="20000"/>
        </a:spcBef>
        <a:spcAft>
          <a:spcPct val="0"/>
        </a:spcAft>
        <a:buChar char="»"/>
        <a:defRPr sz="1400">
          <a:solidFill>
            <a:schemeClr val="tx1"/>
          </a:solidFill>
          <a:latin typeface="+mn-lt"/>
          <a:ea typeface="ＭＳ Ｐゴシック" pitchFamily="-65" charset="-128"/>
        </a:defRPr>
      </a:lvl8pPr>
      <a:lvl9pPr marL="3886200" indent="-228600" algn="l" rtl="0" eaLnBrk="0" fontAlgn="base" hangingPunct="0">
        <a:spcBef>
          <a:spcPct val="20000"/>
        </a:spcBef>
        <a:spcAft>
          <a:spcPct val="0"/>
        </a:spcAft>
        <a:buChar char="»"/>
        <a:defRPr sz="14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24.jpeg"/><Relationship Id="rId5" Type="http://schemas.openxmlformats.org/officeDocument/2006/relationships/oleObject" Target="../embeddings/oleObject1.bin"/><Relationship Id="rId6" Type="http://schemas.openxmlformats.org/officeDocument/2006/relationships/image" Target="../media/image23.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hyperlink" Target="http://youtube.com/watch?v=nUDIoN-_Hxs" TargetMode="External"/><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9.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L0GKp-uvjO0" TargetMode="Externa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txBox="1">
            <a:spLocks/>
          </p:cNvSpPr>
          <p:nvPr/>
        </p:nvSpPr>
        <p:spPr bwMode="auto">
          <a:xfrm>
            <a:off x="685800" y="2130425"/>
            <a:ext cx="7772400" cy="1470025"/>
          </a:xfrm>
          <a:prstGeom prst="rect">
            <a:avLst/>
          </a:prstGeom>
          <a:noFill/>
          <a:ln w="9525">
            <a:noFill/>
            <a:miter lim="800000"/>
            <a:headEnd/>
            <a:tailEnd/>
          </a:ln>
        </p:spPr>
        <p:txBody>
          <a:bodyPr anchor="ctr">
            <a:prstTxWarp prst="textNoShape">
              <a:avLst/>
            </a:prstTxWarp>
          </a:bodyPr>
          <a:lstStyle/>
          <a:p>
            <a:pPr algn="ctr" defTabSz="457200" eaLnBrk="1" hangingPunct="1"/>
            <a:r>
              <a:rPr lang="en-US" sz="4400" dirty="0" smtClean="0">
                <a:latin typeface="Arial" charset="0"/>
                <a:ea typeface="ＭＳ Ｐゴシック" charset="-128"/>
                <a:cs typeface="ＭＳ Ｐゴシック" charset="-128"/>
              </a:rPr>
              <a:t>Morphing</a:t>
            </a:r>
            <a:endParaRPr lang="en-US" sz="4400" dirty="0">
              <a:latin typeface="Arial" charset="0"/>
              <a:ea typeface="ＭＳ Ｐゴシック" charset="-128"/>
              <a:cs typeface="ＭＳ Ｐゴシック" charset="-128"/>
            </a:endParaRPr>
          </a:p>
        </p:txBody>
      </p:sp>
      <p:sp>
        <p:nvSpPr>
          <p:cNvPr id="17411" name="Subtitle 2"/>
          <p:cNvSpPr txBox="1">
            <a:spLocks/>
          </p:cNvSpPr>
          <p:nvPr/>
        </p:nvSpPr>
        <p:spPr bwMode="auto">
          <a:xfrm>
            <a:off x="990600" y="3886200"/>
            <a:ext cx="7086600" cy="1752600"/>
          </a:xfrm>
          <a:prstGeom prst="rect">
            <a:avLst/>
          </a:prstGeom>
          <a:noFill/>
          <a:ln w="9525">
            <a:noFill/>
            <a:miter lim="800000"/>
            <a:headEnd/>
            <a:tailEnd/>
          </a:ln>
        </p:spPr>
        <p:txBody>
          <a:bodyPr>
            <a:prstTxWarp prst="textNoShape">
              <a:avLst/>
            </a:prstTxWarp>
          </a:bodyPr>
          <a:lstStyle/>
          <a:p>
            <a:pPr algn="ctr" defTabSz="457200" eaLnBrk="1" hangingPunct="1">
              <a:spcBef>
                <a:spcPct val="20000"/>
              </a:spcBef>
              <a:buFont typeface="Arial" charset="0"/>
              <a:buNone/>
            </a:pPr>
            <a:r>
              <a:rPr lang="en-US" sz="3200" dirty="0" smtClean="0">
                <a:solidFill>
                  <a:srgbClr val="898989"/>
                </a:solidFill>
                <a:latin typeface="Arial" charset="0"/>
              </a:rPr>
              <a:t>CSE 590 Computational Photography</a:t>
            </a:r>
            <a:endParaRPr lang="en-US" sz="3200" dirty="0">
              <a:solidFill>
                <a:srgbClr val="898989"/>
              </a:solidFill>
              <a:latin typeface="Arial" charset="0"/>
            </a:endParaRPr>
          </a:p>
          <a:p>
            <a:pPr algn="ctr" defTabSz="457200" eaLnBrk="1" hangingPunct="1">
              <a:spcBef>
                <a:spcPct val="20000"/>
              </a:spcBef>
              <a:buFont typeface="Arial" charset="0"/>
              <a:buNone/>
            </a:pPr>
            <a:r>
              <a:rPr lang="en-US" sz="3200" dirty="0">
                <a:solidFill>
                  <a:srgbClr val="898989"/>
                </a:solidFill>
                <a:latin typeface="Arial" charset="0"/>
              </a:rPr>
              <a:t>Tamara Berg</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t>Local (non-parametric) Image Warping </a:t>
            </a:r>
          </a:p>
        </p:txBody>
      </p:sp>
      <p:sp>
        <p:nvSpPr>
          <p:cNvPr id="652291" name="Rectangle 3"/>
          <p:cNvSpPr>
            <a:spLocks noGrp="1" noChangeArrowheads="1"/>
          </p:cNvSpPr>
          <p:nvPr>
            <p:ph type="body" idx="1"/>
          </p:nvPr>
        </p:nvSpPr>
        <p:spPr>
          <a:xfrm>
            <a:off x="685800" y="2667000"/>
            <a:ext cx="7772400" cy="3505200"/>
          </a:xfrm>
        </p:spPr>
        <p:txBody>
          <a:bodyPr/>
          <a:lstStyle/>
          <a:p>
            <a:r>
              <a:rPr lang="en-US" dirty="0"/>
              <a:t>Need to specify a more detailed warp function</a:t>
            </a:r>
          </a:p>
          <a:p>
            <a:pPr lvl="1"/>
            <a:r>
              <a:rPr lang="en-US" dirty="0"/>
              <a:t>Global warps were functions of a few (2,4,8) parameters</a:t>
            </a:r>
          </a:p>
          <a:p>
            <a:pPr lvl="1"/>
            <a:r>
              <a:rPr lang="en-US" dirty="0"/>
              <a:t>Non-parametric warps u(</a:t>
            </a:r>
            <a:r>
              <a:rPr lang="en-US" dirty="0" err="1"/>
              <a:t>x,y</a:t>
            </a:r>
            <a:r>
              <a:rPr lang="en-US" dirty="0"/>
              <a:t>) and v(</a:t>
            </a:r>
            <a:r>
              <a:rPr lang="en-US" dirty="0" err="1"/>
              <a:t>x,y</a:t>
            </a:r>
            <a:r>
              <a:rPr lang="en-US" dirty="0"/>
              <a:t>) can be defined independently for every single location </a:t>
            </a:r>
            <a:r>
              <a:rPr lang="en-US" dirty="0" err="1"/>
              <a:t>x,y</a:t>
            </a:r>
            <a:r>
              <a:rPr lang="en-US" dirty="0"/>
              <a:t>!</a:t>
            </a:r>
          </a:p>
          <a:p>
            <a:pPr lvl="1"/>
            <a:r>
              <a:rPr lang="en-US" dirty="0"/>
              <a:t>Once we know vector field </a:t>
            </a:r>
            <a:r>
              <a:rPr lang="en-US" dirty="0" err="1"/>
              <a:t>u,v</a:t>
            </a:r>
            <a:r>
              <a:rPr lang="en-US" dirty="0"/>
              <a:t> we can easily warp each </a:t>
            </a:r>
            <a:r>
              <a:rPr lang="en-US" dirty="0" smtClean="0"/>
              <a:t>pixel</a:t>
            </a:r>
            <a:endParaRPr lang="en-US" dirty="0"/>
          </a:p>
        </p:txBody>
      </p:sp>
      <p:pic>
        <p:nvPicPr>
          <p:cNvPr id="147460" name="Picture 4"/>
          <p:cNvPicPr>
            <a:picLocks noChangeAspect="1" noChangeArrowheads="1"/>
          </p:cNvPicPr>
          <p:nvPr/>
        </p:nvPicPr>
        <p:blipFill>
          <a:blip r:embed="rId3"/>
          <a:srcRect l="6572" t="21048" r="68286" b="50000"/>
          <a:stretch>
            <a:fillRect/>
          </a:stretch>
        </p:blipFill>
        <p:spPr bwMode="auto">
          <a:xfrm>
            <a:off x="2286000" y="1066800"/>
            <a:ext cx="1676400" cy="1447800"/>
          </a:xfrm>
          <a:prstGeom prst="rect">
            <a:avLst/>
          </a:prstGeom>
          <a:noFill/>
          <a:ln w="9525">
            <a:noFill/>
            <a:miter lim="800000"/>
            <a:headEnd/>
            <a:tailEnd/>
          </a:ln>
        </p:spPr>
      </p:pic>
      <p:pic>
        <p:nvPicPr>
          <p:cNvPr id="147461" name="Picture 5"/>
          <p:cNvPicPr>
            <a:picLocks noChangeAspect="1" noChangeArrowheads="1"/>
          </p:cNvPicPr>
          <p:nvPr/>
        </p:nvPicPr>
        <p:blipFill>
          <a:blip r:embed="rId3"/>
          <a:srcRect l="66000" t="21048" r="6572" b="50000"/>
          <a:stretch>
            <a:fillRect/>
          </a:stretch>
        </p:blipFill>
        <p:spPr bwMode="auto">
          <a:xfrm>
            <a:off x="4419600" y="1066800"/>
            <a:ext cx="1828800" cy="1447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2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2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29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t>Image Warping – non-parametric</a:t>
            </a:r>
          </a:p>
        </p:txBody>
      </p:sp>
      <p:sp>
        <p:nvSpPr>
          <p:cNvPr id="149507" name="Rectangle 3"/>
          <p:cNvSpPr>
            <a:spLocks noGrp="1" noChangeArrowheads="1"/>
          </p:cNvSpPr>
          <p:nvPr>
            <p:ph type="body" idx="1"/>
          </p:nvPr>
        </p:nvSpPr>
        <p:spPr/>
        <p:txBody>
          <a:bodyPr/>
          <a:lstStyle/>
          <a:p>
            <a:r>
              <a:rPr lang="en-US"/>
              <a:t>Move control points to specify a spline warp</a:t>
            </a:r>
          </a:p>
          <a:p>
            <a:r>
              <a:rPr lang="en-US"/>
              <a:t>Spline produces a smooth vector field</a:t>
            </a:r>
          </a:p>
        </p:txBody>
      </p:sp>
      <p:pic>
        <p:nvPicPr>
          <p:cNvPr id="149508" name="Picture 4" descr="CatWomanWarp"/>
          <p:cNvPicPr>
            <a:picLocks noChangeAspect="1" noChangeArrowheads="1"/>
          </p:cNvPicPr>
          <p:nvPr/>
        </p:nvPicPr>
        <p:blipFill>
          <a:blip r:embed="rId3"/>
          <a:srcRect/>
          <a:stretch>
            <a:fillRect/>
          </a:stretch>
        </p:blipFill>
        <p:spPr bwMode="auto">
          <a:xfrm>
            <a:off x="1143000" y="2362200"/>
            <a:ext cx="6973888" cy="3581400"/>
          </a:xfrm>
          <a:prstGeom prst="rect">
            <a:avLst/>
          </a:prstGeom>
          <a:noFill/>
          <a:ln w="9525">
            <a:noFill/>
            <a:miter lim="800000"/>
            <a:headEnd/>
            <a:tailEnd/>
          </a:ln>
        </p:spPr>
      </p:pic>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t>Warp specification - dense</a:t>
            </a:r>
          </a:p>
        </p:txBody>
      </p:sp>
      <p:sp>
        <p:nvSpPr>
          <p:cNvPr id="151555" name="Rectangle 3"/>
          <p:cNvSpPr>
            <a:spLocks noGrp="1" noChangeArrowheads="1"/>
          </p:cNvSpPr>
          <p:nvPr>
            <p:ph type="body" idx="1"/>
          </p:nvPr>
        </p:nvSpPr>
        <p:spPr/>
        <p:txBody>
          <a:bodyPr/>
          <a:lstStyle/>
          <a:p>
            <a:pPr marL="533400" indent="-533400"/>
            <a:r>
              <a:rPr lang="en-US" dirty="0"/>
              <a:t>How can we specify the warp?</a:t>
            </a:r>
          </a:p>
          <a:p>
            <a:pPr marL="914400" lvl="1" indent="-457200">
              <a:buFontTx/>
              <a:buNone/>
            </a:pPr>
            <a:r>
              <a:rPr lang="en-US" dirty="0"/>
              <a:t>Specify corresponding </a:t>
            </a:r>
            <a:r>
              <a:rPr lang="en-US" i="1" dirty="0"/>
              <a:t>spline control points</a:t>
            </a:r>
            <a:endParaRPr lang="en-US" dirty="0"/>
          </a:p>
          <a:p>
            <a:pPr marL="1295400" lvl="2" indent="-381000">
              <a:buFontTx/>
              <a:buChar char="•"/>
            </a:pPr>
            <a:r>
              <a:rPr lang="en-US" i="1" dirty="0">
                <a:ea typeface="ＭＳ Ｐゴシック" charset="-128"/>
              </a:rPr>
              <a:t>interpolate</a:t>
            </a:r>
            <a:r>
              <a:rPr lang="en-US" dirty="0">
                <a:ea typeface="ＭＳ Ｐゴシック" charset="-128"/>
              </a:rPr>
              <a:t> to a complete warping function</a:t>
            </a:r>
          </a:p>
        </p:txBody>
      </p:sp>
      <p:pic>
        <p:nvPicPr>
          <p:cNvPr id="151556" name="Picture 4" descr="CatWSpline"/>
          <p:cNvPicPr>
            <a:picLocks noChangeAspect="1" noChangeArrowheads="1"/>
          </p:cNvPicPr>
          <p:nvPr/>
        </p:nvPicPr>
        <p:blipFill>
          <a:blip r:embed="rId3"/>
          <a:srcRect/>
          <a:stretch>
            <a:fillRect/>
          </a:stretch>
        </p:blipFill>
        <p:spPr bwMode="auto">
          <a:xfrm>
            <a:off x="1371600" y="2667000"/>
            <a:ext cx="6170613" cy="2343150"/>
          </a:xfrm>
          <a:prstGeom prst="rect">
            <a:avLst/>
          </a:prstGeom>
          <a:noFill/>
          <a:ln w="9525">
            <a:noFill/>
            <a:miter lim="800000"/>
            <a:headEnd/>
            <a:tailEnd/>
          </a:ln>
        </p:spPr>
      </p:pic>
      <p:sp>
        <p:nvSpPr>
          <p:cNvPr id="629765" name="Text Box 5"/>
          <p:cNvSpPr txBox="1">
            <a:spLocks noChangeArrowheads="1"/>
          </p:cNvSpPr>
          <p:nvPr/>
        </p:nvSpPr>
        <p:spPr bwMode="auto">
          <a:xfrm>
            <a:off x="990600" y="6019800"/>
            <a:ext cx="7011988" cy="457200"/>
          </a:xfrm>
          <a:prstGeom prst="rect">
            <a:avLst/>
          </a:prstGeom>
          <a:noFill/>
          <a:ln w="9525">
            <a:noFill/>
            <a:miter lim="800000"/>
            <a:headEnd/>
            <a:tailEnd/>
          </a:ln>
        </p:spPr>
        <p:txBody>
          <a:bodyPr wrap="none">
            <a:prstTxWarp prst="textNoShape">
              <a:avLst/>
            </a:prstTxWarp>
            <a:spAutoFit/>
          </a:bodyPr>
          <a:lstStyle/>
          <a:p>
            <a:r>
              <a:rPr lang="en-US">
                <a:latin typeface="Arial" charset="0"/>
              </a:rPr>
              <a:t>But we want to specify only a few points, not a grid</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7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t>Warp specification - sparse</a:t>
            </a:r>
          </a:p>
        </p:txBody>
      </p:sp>
      <p:sp>
        <p:nvSpPr>
          <p:cNvPr id="153603" name="Rectangle 3"/>
          <p:cNvSpPr>
            <a:spLocks noGrp="1" noChangeArrowheads="1"/>
          </p:cNvSpPr>
          <p:nvPr>
            <p:ph type="body" idx="1"/>
          </p:nvPr>
        </p:nvSpPr>
        <p:spPr/>
        <p:txBody>
          <a:bodyPr/>
          <a:lstStyle/>
          <a:p>
            <a:pPr marL="533400" indent="-533400"/>
            <a:r>
              <a:rPr lang="en-US"/>
              <a:t>How can we specify the warp?</a:t>
            </a:r>
          </a:p>
          <a:p>
            <a:pPr marL="914400" lvl="1" indent="-457200">
              <a:buFontTx/>
              <a:buNone/>
            </a:pPr>
            <a:r>
              <a:rPr lang="en-US"/>
              <a:t>Specify corresponding </a:t>
            </a:r>
            <a:r>
              <a:rPr lang="en-US" i="1"/>
              <a:t>points</a:t>
            </a:r>
            <a:endParaRPr lang="en-US"/>
          </a:p>
          <a:p>
            <a:pPr marL="1295400" lvl="2" indent="-381000">
              <a:buFontTx/>
              <a:buChar char="•"/>
            </a:pPr>
            <a:r>
              <a:rPr lang="en-US" i="1">
                <a:ea typeface="ＭＳ Ｐゴシック" charset="-128"/>
              </a:rPr>
              <a:t>interpolate</a:t>
            </a:r>
            <a:r>
              <a:rPr lang="en-US">
                <a:ea typeface="ＭＳ Ｐゴシック" charset="-128"/>
              </a:rPr>
              <a:t> to a complete warping function</a:t>
            </a:r>
          </a:p>
          <a:p>
            <a:pPr marL="1295400" lvl="2" indent="-381000">
              <a:buFontTx/>
              <a:buChar char="•"/>
            </a:pPr>
            <a:r>
              <a:rPr lang="en-US">
                <a:ea typeface="ＭＳ Ｐゴシック" charset="-128"/>
              </a:rPr>
              <a:t>How do we do it?</a:t>
            </a:r>
            <a:br>
              <a:rPr lang="en-US">
                <a:ea typeface="ＭＳ Ｐゴシック" charset="-128"/>
              </a:rPr>
            </a:br>
            <a:endParaRPr lang="en-US">
              <a:ea typeface="ＭＳ Ｐゴシック" charset="-128"/>
            </a:endParaRPr>
          </a:p>
        </p:txBody>
      </p:sp>
      <p:pic>
        <p:nvPicPr>
          <p:cNvPr id="153604" name="Picture 4" descr="CatWPoints"/>
          <p:cNvPicPr>
            <a:picLocks noChangeAspect="1" noChangeArrowheads="1"/>
          </p:cNvPicPr>
          <p:nvPr/>
        </p:nvPicPr>
        <p:blipFill>
          <a:blip r:embed="rId3"/>
          <a:srcRect/>
          <a:stretch>
            <a:fillRect/>
          </a:stretch>
        </p:blipFill>
        <p:spPr bwMode="auto">
          <a:xfrm>
            <a:off x="1214438" y="2971800"/>
            <a:ext cx="6481762" cy="2384425"/>
          </a:xfrm>
          <a:prstGeom prst="rect">
            <a:avLst/>
          </a:prstGeom>
          <a:noFill/>
          <a:ln w="9525">
            <a:noFill/>
            <a:miter lim="800000"/>
            <a:headEnd/>
            <a:tailEnd/>
          </a:ln>
        </p:spPr>
      </p:pic>
      <p:sp>
        <p:nvSpPr>
          <p:cNvPr id="653317" name="Text Box 5"/>
          <p:cNvSpPr txBox="1">
            <a:spLocks noChangeArrowheads="1"/>
          </p:cNvSpPr>
          <p:nvPr/>
        </p:nvSpPr>
        <p:spPr bwMode="auto">
          <a:xfrm>
            <a:off x="990600" y="6019800"/>
            <a:ext cx="6116638" cy="457200"/>
          </a:xfrm>
          <a:prstGeom prst="rect">
            <a:avLst/>
          </a:prstGeom>
          <a:noFill/>
          <a:ln w="9525">
            <a:noFill/>
            <a:miter lim="800000"/>
            <a:headEnd/>
            <a:tailEnd/>
          </a:ln>
        </p:spPr>
        <p:txBody>
          <a:bodyPr wrap="none">
            <a:prstTxWarp prst="textNoShape">
              <a:avLst/>
            </a:prstTxWarp>
            <a:spAutoFit/>
          </a:bodyPr>
          <a:lstStyle/>
          <a:p>
            <a:r>
              <a:rPr lang="en-US">
                <a:latin typeface="Arial" charset="0"/>
              </a:rPr>
              <a:t>How do we go from feature points to pixels?</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t>Triangular Mesh</a:t>
            </a:r>
          </a:p>
        </p:txBody>
      </p:sp>
      <p:sp>
        <p:nvSpPr>
          <p:cNvPr id="654339" name="Rectangle 3"/>
          <p:cNvSpPr>
            <a:spLocks noGrp="1" noChangeArrowheads="1"/>
          </p:cNvSpPr>
          <p:nvPr>
            <p:ph type="body" idx="1"/>
          </p:nvPr>
        </p:nvSpPr>
        <p:spPr>
          <a:xfrm>
            <a:off x="685800" y="3276600"/>
            <a:ext cx="7772400" cy="3581400"/>
          </a:xfrm>
        </p:spPr>
        <p:txBody>
          <a:bodyPr/>
          <a:lstStyle/>
          <a:p>
            <a:pPr marL="457200" indent="-457200">
              <a:buFontTx/>
              <a:buAutoNum type="arabicPeriod"/>
            </a:pPr>
            <a:r>
              <a:rPr lang="en-US" dirty="0"/>
              <a:t>Input correspondences at key feature points</a:t>
            </a:r>
          </a:p>
          <a:p>
            <a:pPr marL="457200" indent="-457200">
              <a:buFontTx/>
              <a:buAutoNum type="arabicPeriod"/>
            </a:pPr>
            <a:r>
              <a:rPr lang="en-US" dirty="0"/>
              <a:t>Define a triangular mesh over the points</a:t>
            </a:r>
          </a:p>
          <a:p>
            <a:pPr marL="838200" lvl="1" indent="-381000"/>
            <a:r>
              <a:rPr lang="en-US" dirty="0"/>
              <a:t>Same mesh in both images!</a:t>
            </a:r>
          </a:p>
          <a:p>
            <a:pPr marL="838200" lvl="1" indent="-381000"/>
            <a:r>
              <a:rPr lang="en-US" dirty="0"/>
              <a:t>Now we have triangle-to-triangle </a:t>
            </a:r>
            <a:r>
              <a:rPr lang="en-US" dirty="0" smtClean="0"/>
              <a:t>correspondences</a:t>
            </a:r>
            <a:endParaRPr lang="en-US" dirty="0"/>
          </a:p>
        </p:txBody>
      </p:sp>
      <p:pic>
        <p:nvPicPr>
          <p:cNvPr id="159748" name="Picture 4"/>
          <p:cNvPicPr>
            <a:picLocks noChangeAspect="1" noChangeArrowheads="1"/>
          </p:cNvPicPr>
          <p:nvPr/>
        </p:nvPicPr>
        <p:blipFill>
          <a:blip r:embed="rId3">
            <a:clrChange>
              <a:clrFrom>
                <a:srgbClr val="FFFFFF"/>
              </a:clrFrom>
              <a:clrTo>
                <a:srgbClr val="FFFFFF">
                  <a:alpha val="0"/>
                </a:srgbClr>
              </a:clrTo>
            </a:clrChange>
          </a:blip>
          <a:srcRect l="6572" t="28667" r="8858" b="22571"/>
          <a:stretch>
            <a:fillRect/>
          </a:stretch>
        </p:blipFill>
        <p:spPr bwMode="auto">
          <a:xfrm>
            <a:off x="1676400" y="838200"/>
            <a:ext cx="5638800" cy="2438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4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7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433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4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Triangulations</a:t>
            </a:r>
          </a:p>
        </p:txBody>
      </p:sp>
      <p:sp>
        <p:nvSpPr>
          <p:cNvPr id="29699" name="Rectangle 3"/>
          <p:cNvSpPr>
            <a:spLocks noGrp="1" noChangeArrowheads="1"/>
          </p:cNvSpPr>
          <p:nvPr>
            <p:ph type="body" idx="1"/>
          </p:nvPr>
        </p:nvSpPr>
        <p:spPr>
          <a:xfrm>
            <a:off x="685800" y="914400"/>
            <a:ext cx="7772400" cy="2546350"/>
          </a:xfrm>
        </p:spPr>
        <p:txBody>
          <a:bodyPr/>
          <a:lstStyle/>
          <a:p>
            <a:pPr marL="0" indent="0"/>
            <a:r>
              <a:rPr lang="en-US" dirty="0" smtClean="0"/>
              <a:t>A </a:t>
            </a:r>
            <a:r>
              <a:rPr lang="en-US" i="1" dirty="0" smtClean="0"/>
              <a:t>triangulation</a:t>
            </a:r>
            <a:r>
              <a:rPr lang="en-US" dirty="0" smtClean="0"/>
              <a:t> of set of points in the plane is a </a:t>
            </a:r>
            <a:r>
              <a:rPr lang="en-US" i="1" dirty="0" smtClean="0"/>
              <a:t>partition</a:t>
            </a:r>
            <a:r>
              <a:rPr lang="en-US" dirty="0" smtClean="0"/>
              <a:t> of the convex hull to triangles whose vertices are the points, and do not contain other points.</a:t>
            </a:r>
          </a:p>
          <a:p>
            <a:pPr marL="0" indent="0"/>
            <a:endParaRPr lang="en-US" dirty="0" smtClean="0"/>
          </a:p>
          <a:p>
            <a:pPr marL="0" indent="0"/>
            <a:r>
              <a:rPr lang="en-US" dirty="0" smtClean="0"/>
              <a:t>There are an exponential number of triangulations of a point set.</a:t>
            </a:r>
          </a:p>
        </p:txBody>
      </p:sp>
      <p:grpSp>
        <p:nvGrpSpPr>
          <p:cNvPr id="2" name="Group 4"/>
          <p:cNvGrpSpPr>
            <a:grpSpLocks/>
          </p:cNvGrpSpPr>
          <p:nvPr/>
        </p:nvGrpSpPr>
        <p:grpSpPr bwMode="auto">
          <a:xfrm>
            <a:off x="1143000" y="4038600"/>
            <a:ext cx="6858000" cy="1295400"/>
            <a:chOff x="672" y="2784"/>
            <a:chExt cx="4320" cy="816"/>
          </a:xfrm>
        </p:grpSpPr>
        <p:sp>
          <p:nvSpPr>
            <p:cNvPr id="29701" name="Freeform 5"/>
            <p:cNvSpPr>
              <a:spLocks/>
            </p:cNvSpPr>
            <p:nvPr/>
          </p:nvSpPr>
          <p:spPr bwMode="auto">
            <a:xfrm>
              <a:off x="1248" y="2832"/>
              <a:ext cx="384" cy="576"/>
            </a:xfrm>
            <a:custGeom>
              <a:avLst/>
              <a:gdLst>
                <a:gd name="T0" fmla="*/ 0 w 384"/>
                <a:gd name="T1" fmla="*/ 0 h 576"/>
                <a:gd name="T2" fmla="*/ 384 w 384"/>
                <a:gd name="T3" fmla="*/ 288 h 576"/>
                <a:gd name="T4" fmla="*/ 384 w 384"/>
                <a:gd name="T5" fmla="*/ 576 h 576"/>
                <a:gd name="T6" fmla="*/ 0 w 384"/>
                <a:gd name="T7" fmla="*/ 0 h 576"/>
                <a:gd name="T8" fmla="*/ 0 60000 65536"/>
                <a:gd name="T9" fmla="*/ 0 60000 65536"/>
                <a:gd name="T10" fmla="*/ 0 60000 65536"/>
                <a:gd name="T11" fmla="*/ 0 60000 65536"/>
                <a:gd name="T12" fmla="*/ 0 w 384"/>
                <a:gd name="T13" fmla="*/ 0 h 576"/>
                <a:gd name="T14" fmla="*/ 384 w 384"/>
                <a:gd name="T15" fmla="*/ 576 h 576"/>
              </a:gdLst>
              <a:ahLst/>
              <a:cxnLst>
                <a:cxn ang="T8">
                  <a:pos x="T0" y="T1"/>
                </a:cxn>
                <a:cxn ang="T9">
                  <a:pos x="T2" y="T3"/>
                </a:cxn>
                <a:cxn ang="T10">
                  <a:pos x="T4" y="T5"/>
                </a:cxn>
                <a:cxn ang="T11">
                  <a:pos x="T6" y="T7"/>
                </a:cxn>
              </a:cxnLst>
              <a:rect l="T12" t="T13" r="T14" b="T15"/>
              <a:pathLst>
                <a:path w="384" h="576">
                  <a:moveTo>
                    <a:pt x="0" y="0"/>
                  </a:moveTo>
                  <a:lnTo>
                    <a:pt x="384" y="288"/>
                  </a:lnTo>
                  <a:lnTo>
                    <a:pt x="384" y="576"/>
                  </a:lnTo>
                  <a:lnTo>
                    <a:pt x="0" y="0"/>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02" name="Freeform 6"/>
            <p:cNvSpPr>
              <a:spLocks/>
            </p:cNvSpPr>
            <p:nvPr/>
          </p:nvSpPr>
          <p:spPr bwMode="auto">
            <a:xfrm>
              <a:off x="720" y="3312"/>
              <a:ext cx="912" cy="240"/>
            </a:xfrm>
            <a:custGeom>
              <a:avLst/>
              <a:gdLst>
                <a:gd name="T0" fmla="*/ 912 w 912"/>
                <a:gd name="T1" fmla="*/ 96 h 240"/>
                <a:gd name="T2" fmla="*/ 384 w 912"/>
                <a:gd name="T3" fmla="*/ 240 h 240"/>
                <a:gd name="T4" fmla="*/ 0 w 912"/>
                <a:gd name="T5" fmla="*/ 0 h 240"/>
                <a:gd name="T6" fmla="*/ 912 w 912"/>
                <a:gd name="T7" fmla="*/ 96 h 240"/>
                <a:gd name="T8" fmla="*/ 0 60000 65536"/>
                <a:gd name="T9" fmla="*/ 0 60000 65536"/>
                <a:gd name="T10" fmla="*/ 0 60000 65536"/>
                <a:gd name="T11" fmla="*/ 0 60000 65536"/>
                <a:gd name="T12" fmla="*/ 0 w 912"/>
                <a:gd name="T13" fmla="*/ 0 h 240"/>
                <a:gd name="T14" fmla="*/ 912 w 912"/>
                <a:gd name="T15" fmla="*/ 240 h 240"/>
              </a:gdLst>
              <a:ahLst/>
              <a:cxnLst>
                <a:cxn ang="T8">
                  <a:pos x="T0" y="T1"/>
                </a:cxn>
                <a:cxn ang="T9">
                  <a:pos x="T2" y="T3"/>
                </a:cxn>
                <a:cxn ang="T10">
                  <a:pos x="T4" y="T5"/>
                </a:cxn>
                <a:cxn ang="T11">
                  <a:pos x="T6" y="T7"/>
                </a:cxn>
              </a:cxnLst>
              <a:rect l="T12" t="T13" r="T14" b="T15"/>
              <a:pathLst>
                <a:path w="912" h="240">
                  <a:moveTo>
                    <a:pt x="912" y="96"/>
                  </a:moveTo>
                  <a:lnTo>
                    <a:pt x="384" y="240"/>
                  </a:lnTo>
                  <a:lnTo>
                    <a:pt x="0" y="0"/>
                  </a:lnTo>
                  <a:lnTo>
                    <a:pt x="912" y="96"/>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03" name="Freeform 7"/>
            <p:cNvSpPr>
              <a:spLocks/>
            </p:cNvSpPr>
            <p:nvPr/>
          </p:nvSpPr>
          <p:spPr bwMode="auto">
            <a:xfrm>
              <a:off x="720" y="2976"/>
              <a:ext cx="432" cy="336"/>
            </a:xfrm>
            <a:custGeom>
              <a:avLst/>
              <a:gdLst>
                <a:gd name="T0" fmla="*/ 0 w 432"/>
                <a:gd name="T1" fmla="*/ 336 h 336"/>
                <a:gd name="T2" fmla="*/ 96 w 432"/>
                <a:gd name="T3" fmla="*/ 0 h 336"/>
                <a:gd name="T4" fmla="*/ 432 w 432"/>
                <a:gd name="T5" fmla="*/ 144 h 336"/>
                <a:gd name="T6" fmla="*/ 0 w 432"/>
                <a:gd name="T7" fmla="*/ 336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0" y="336"/>
                  </a:moveTo>
                  <a:lnTo>
                    <a:pt x="96" y="0"/>
                  </a:lnTo>
                  <a:lnTo>
                    <a:pt x="432" y="144"/>
                  </a:lnTo>
                  <a:lnTo>
                    <a:pt x="0" y="336"/>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04" name="Freeform 8"/>
            <p:cNvSpPr>
              <a:spLocks/>
            </p:cNvSpPr>
            <p:nvPr/>
          </p:nvSpPr>
          <p:spPr bwMode="auto">
            <a:xfrm>
              <a:off x="816" y="2832"/>
              <a:ext cx="432" cy="288"/>
            </a:xfrm>
            <a:custGeom>
              <a:avLst/>
              <a:gdLst>
                <a:gd name="T0" fmla="*/ 0 w 432"/>
                <a:gd name="T1" fmla="*/ 144 h 288"/>
                <a:gd name="T2" fmla="*/ 432 w 432"/>
                <a:gd name="T3" fmla="*/ 0 h 288"/>
                <a:gd name="T4" fmla="*/ 336 w 432"/>
                <a:gd name="T5" fmla="*/ 288 h 288"/>
                <a:gd name="T6" fmla="*/ 0 60000 65536"/>
                <a:gd name="T7" fmla="*/ 0 60000 65536"/>
                <a:gd name="T8" fmla="*/ 0 60000 65536"/>
                <a:gd name="T9" fmla="*/ 0 w 432"/>
                <a:gd name="T10" fmla="*/ 0 h 288"/>
                <a:gd name="T11" fmla="*/ 432 w 432"/>
                <a:gd name="T12" fmla="*/ 288 h 288"/>
              </a:gdLst>
              <a:ahLst/>
              <a:cxnLst>
                <a:cxn ang="T6">
                  <a:pos x="T0" y="T1"/>
                </a:cxn>
                <a:cxn ang="T7">
                  <a:pos x="T2" y="T3"/>
                </a:cxn>
                <a:cxn ang="T8">
                  <a:pos x="T4" y="T5"/>
                </a:cxn>
              </a:cxnLst>
              <a:rect l="T9" t="T10" r="T11" b="T12"/>
              <a:pathLst>
                <a:path w="432" h="288">
                  <a:moveTo>
                    <a:pt x="0" y="144"/>
                  </a:moveTo>
                  <a:lnTo>
                    <a:pt x="432" y="0"/>
                  </a:lnTo>
                  <a:lnTo>
                    <a:pt x="336" y="288"/>
                  </a:lnTo>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05" name="Freeform 9"/>
            <p:cNvSpPr>
              <a:spLocks/>
            </p:cNvSpPr>
            <p:nvPr/>
          </p:nvSpPr>
          <p:spPr bwMode="auto">
            <a:xfrm>
              <a:off x="1152" y="2832"/>
              <a:ext cx="480" cy="576"/>
            </a:xfrm>
            <a:custGeom>
              <a:avLst/>
              <a:gdLst>
                <a:gd name="T0" fmla="*/ 0 w 480"/>
                <a:gd name="T1" fmla="*/ 288 h 576"/>
                <a:gd name="T2" fmla="*/ 96 w 480"/>
                <a:gd name="T3" fmla="*/ 0 h 576"/>
                <a:gd name="T4" fmla="*/ 480 w 480"/>
                <a:gd name="T5" fmla="*/ 576 h 576"/>
                <a:gd name="T6" fmla="*/ 0 w 480"/>
                <a:gd name="T7" fmla="*/ 288 h 576"/>
                <a:gd name="T8" fmla="*/ 0 60000 65536"/>
                <a:gd name="T9" fmla="*/ 0 60000 65536"/>
                <a:gd name="T10" fmla="*/ 0 60000 65536"/>
                <a:gd name="T11" fmla="*/ 0 60000 65536"/>
                <a:gd name="T12" fmla="*/ 0 w 480"/>
                <a:gd name="T13" fmla="*/ 0 h 576"/>
                <a:gd name="T14" fmla="*/ 480 w 480"/>
                <a:gd name="T15" fmla="*/ 576 h 576"/>
              </a:gdLst>
              <a:ahLst/>
              <a:cxnLst>
                <a:cxn ang="T8">
                  <a:pos x="T0" y="T1"/>
                </a:cxn>
                <a:cxn ang="T9">
                  <a:pos x="T2" y="T3"/>
                </a:cxn>
                <a:cxn ang="T10">
                  <a:pos x="T4" y="T5"/>
                </a:cxn>
                <a:cxn ang="T11">
                  <a:pos x="T6" y="T7"/>
                </a:cxn>
              </a:cxnLst>
              <a:rect l="T12" t="T13" r="T14" b="T15"/>
              <a:pathLst>
                <a:path w="480" h="576">
                  <a:moveTo>
                    <a:pt x="0" y="288"/>
                  </a:moveTo>
                  <a:lnTo>
                    <a:pt x="96" y="0"/>
                  </a:lnTo>
                  <a:lnTo>
                    <a:pt x="480" y="576"/>
                  </a:lnTo>
                  <a:lnTo>
                    <a:pt x="0" y="288"/>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06" name="Freeform 10"/>
            <p:cNvSpPr>
              <a:spLocks/>
            </p:cNvSpPr>
            <p:nvPr/>
          </p:nvSpPr>
          <p:spPr bwMode="auto">
            <a:xfrm>
              <a:off x="720" y="3120"/>
              <a:ext cx="912" cy="288"/>
            </a:xfrm>
            <a:custGeom>
              <a:avLst/>
              <a:gdLst>
                <a:gd name="T0" fmla="*/ 0 w 912"/>
                <a:gd name="T1" fmla="*/ 192 h 288"/>
                <a:gd name="T2" fmla="*/ 432 w 912"/>
                <a:gd name="T3" fmla="*/ 0 h 288"/>
                <a:gd name="T4" fmla="*/ 912 w 912"/>
                <a:gd name="T5" fmla="*/ 288 h 288"/>
                <a:gd name="T6" fmla="*/ 0 w 912"/>
                <a:gd name="T7" fmla="*/ 192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192"/>
                  </a:moveTo>
                  <a:lnTo>
                    <a:pt x="432" y="0"/>
                  </a:lnTo>
                  <a:lnTo>
                    <a:pt x="912" y="288"/>
                  </a:lnTo>
                  <a:lnTo>
                    <a:pt x="0" y="192"/>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nvGrpSpPr>
            <p:cNvPr id="3" name="Group 11"/>
            <p:cNvGrpSpPr>
              <a:grpSpLocks/>
            </p:cNvGrpSpPr>
            <p:nvPr/>
          </p:nvGrpSpPr>
          <p:grpSpPr bwMode="auto">
            <a:xfrm>
              <a:off x="672" y="2784"/>
              <a:ext cx="1008" cy="816"/>
              <a:chOff x="1344" y="2640"/>
              <a:chExt cx="1008" cy="816"/>
            </a:xfrm>
          </p:grpSpPr>
          <p:sp>
            <p:nvSpPr>
              <p:cNvPr id="29736" name="Oval 12"/>
              <p:cNvSpPr>
                <a:spLocks noChangeArrowheads="1"/>
              </p:cNvSpPr>
              <p:nvPr/>
            </p:nvSpPr>
            <p:spPr bwMode="auto">
              <a:xfrm>
                <a:off x="1872" y="264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37" name="Oval 13"/>
              <p:cNvSpPr>
                <a:spLocks noChangeArrowheads="1"/>
              </p:cNvSpPr>
              <p:nvPr/>
            </p:nvSpPr>
            <p:spPr bwMode="auto">
              <a:xfrm>
                <a:off x="177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38" name="Oval 14"/>
              <p:cNvSpPr>
                <a:spLocks noChangeArrowheads="1"/>
              </p:cNvSpPr>
              <p:nvPr/>
            </p:nvSpPr>
            <p:spPr bwMode="auto">
              <a:xfrm>
                <a:off x="1440" y="2784"/>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39" name="Oval 15"/>
              <p:cNvSpPr>
                <a:spLocks noChangeArrowheads="1"/>
              </p:cNvSpPr>
              <p:nvPr/>
            </p:nvSpPr>
            <p:spPr bwMode="auto">
              <a:xfrm>
                <a:off x="225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40" name="Oval 16"/>
              <p:cNvSpPr>
                <a:spLocks noChangeArrowheads="1"/>
              </p:cNvSpPr>
              <p:nvPr/>
            </p:nvSpPr>
            <p:spPr bwMode="auto">
              <a:xfrm>
                <a:off x="1344" y="312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41" name="Oval 17"/>
              <p:cNvSpPr>
                <a:spLocks noChangeArrowheads="1"/>
              </p:cNvSpPr>
              <p:nvPr/>
            </p:nvSpPr>
            <p:spPr bwMode="auto">
              <a:xfrm>
                <a:off x="1728" y="336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42" name="Oval 18"/>
              <p:cNvSpPr>
                <a:spLocks noChangeArrowheads="1"/>
              </p:cNvSpPr>
              <p:nvPr/>
            </p:nvSpPr>
            <p:spPr bwMode="auto">
              <a:xfrm>
                <a:off x="2256" y="3216"/>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sp>
          <p:nvSpPr>
            <p:cNvPr id="29708" name="Freeform 19"/>
            <p:cNvSpPr>
              <a:spLocks/>
            </p:cNvSpPr>
            <p:nvPr/>
          </p:nvSpPr>
          <p:spPr bwMode="auto">
            <a:xfrm>
              <a:off x="2448" y="2976"/>
              <a:ext cx="432" cy="336"/>
            </a:xfrm>
            <a:custGeom>
              <a:avLst/>
              <a:gdLst>
                <a:gd name="T0" fmla="*/ 96 w 432"/>
                <a:gd name="T1" fmla="*/ 0 h 336"/>
                <a:gd name="T2" fmla="*/ 432 w 432"/>
                <a:gd name="T3" fmla="*/ 144 h 336"/>
                <a:gd name="T4" fmla="*/ 0 w 432"/>
                <a:gd name="T5" fmla="*/ 336 h 336"/>
                <a:gd name="T6" fmla="*/ 96 w 432"/>
                <a:gd name="T7" fmla="*/ 0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96" y="0"/>
                  </a:moveTo>
                  <a:lnTo>
                    <a:pt x="432" y="144"/>
                  </a:lnTo>
                  <a:lnTo>
                    <a:pt x="0" y="336"/>
                  </a:lnTo>
                  <a:lnTo>
                    <a:pt x="96" y="0"/>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09" name="Freeform 20"/>
            <p:cNvSpPr>
              <a:spLocks/>
            </p:cNvSpPr>
            <p:nvPr/>
          </p:nvSpPr>
          <p:spPr bwMode="auto">
            <a:xfrm>
              <a:off x="2448" y="3120"/>
              <a:ext cx="432" cy="432"/>
            </a:xfrm>
            <a:custGeom>
              <a:avLst/>
              <a:gdLst>
                <a:gd name="T0" fmla="*/ 0 w 432"/>
                <a:gd name="T1" fmla="*/ 192 h 432"/>
                <a:gd name="T2" fmla="*/ 432 w 432"/>
                <a:gd name="T3" fmla="*/ 0 h 432"/>
                <a:gd name="T4" fmla="*/ 384 w 432"/>
                <a:gd name="T5" fmla="*/ 432 h 432"/>
                <a:gd name="T6" fmla="*/ 0 w 432"/>
                <a:gd name="T7" fmla="*/ 192 h 432"/>
                <a:gd name="T8" fmla="*/ 0 60000 65536"/>
                <a:gd name="T9" fmla="*/ 0 60000 65536"/>
                <a:gd name="T10" fmla="*/ 0 60000 65536"/>
                <a:gd name="T11" fmla="*/ 0 60000 65536"/>
                <a:gd name="T12" fmla="*/ 0 w 432"/>
                <a:gd name="T13" fmla="*/ 0 h 432"/>
                <a:gd name="T14" fmla="*/ 432 w 432"/>
                <a:gd name="T15" fmla="*/ 432 h 432"/>
              </a:gdLst>
              <a:ahLst/>
              <a:cxnLst>
                <a:cxn ang="T8">
                  <a:pos x="T0" y="T1"/>
                </a:cxn>
                <a:cxn ang="T9">
                  <a:pos x="T2" y="T3"/>
                </a:cxn>
                <a:cxn ang="T10">
                  <a:pos x="T4" y="T5"/>
                </a:cxn>
                <a:cxn ang="T11">
                  <a:pos x="T6" y="T7"/>
                </a:cxn>
              </a:cxnLst>
              <a:rect l="T12" t="T13" r="T14" b="T15"/>
              <a:pathLst>
                <a:path w="432" h="432">
                  <a:moveTo>
                    <a:pt x="0" y="192"/>
                  </a:moveTo>
                  <a:lnTo>
                    <a:pt x="432" y="0"/>
                  </a:lnTo>
                  <a:lnTo>
                    <a:pt x="384" y="432"/>
                  </a:lnTo>
                  <a:lnTo>
                    <a:pt x="0" y="192"/>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10" name="Freeform 21"/>
            <p:cNvSpPr>
              <a:spLocks/>
            </p:cNvSpPr>
            <p:nvPr/>
          </p:nvSpPr>
          <p:spPr bwMode="auto">
            <a:xfrm>
              <a:off x="2832" y="3120"/>
              <a:ext cx="528" cy="432"/>
            </a:xfrm>
            <a:custGeom>
              <a:avLst/>
              <a:gdLst>
                <a:gd name="T0" fmla="*/ 0 w 528"/>
                <a:gd name="T1" fmla="*/ 432 h 432"/>
                <a:gd name="T2" fmla="*/ 48 w 528"/>
                <a:gd name="T3" fmla="*/ 0 h 432"/>
                <a:gd name="T4" fmla="*/ 528 w 528"/>
                <a:gd name="T5" fmla="*/ 288 h 432"/>
                <a:gd name="T6" fmla="*/ 0 w 528"/>
                <a:gd name="T7" fmla="*/ 432 h 432"/>
                <a:gd name="T8" fmla="*/ 0 60000 65536"/>
                <a:gd name="T9" fmla="*/ 0 60000 65536"/>
                <a:gd name="T10" fmla="*/ 0 60000 65536"/>
                <a:gd name="T11" fmla="*/ 0 60000 65536"/>
                <a:gd name="T12" fmla="*/ 0 w 528"/>
                <a:gd name="T13" fmla="*/ 0 h 432"/>
                <a:gd name="T14" fmla="*/ 528 w 528"/>
                <a:gd name="T15" fmla="*/ 432 h 432"/>
              </a:gdLst>
              <a:ahLst/>
              <a:cxnLst>
                <a:cxn ang="T8">
                  <a:pos x="T0" y="T1"/>
                </a:cxn>
                <a:cxn ang="T9">
                  <a:pos x="T2" y="T3"/>
                </a:cxn>
                <a:cxn ang="T10">
                  <a:pos x="T4" y="T5"/>
                </a:cxn>
                <a:cxn ang="T11">
                  <a:pos x="T6" y="T7"/>
                </a:cxn>
              </a:cxnLst>
              <a:rect l="T12" t="T13" r="T14" b="T15"/>
              <a:pathLst>
                <a:path w="528" h="432">
                  <a:moveTo>
                    <a:pt x="0" y="432"/>
                  </a:moveTo>
                  <a:lnTo>
                    <a:pt x="48" y="0"/>
                  </a:lnTo>
                  <a:lnTo>
                    <a:pt x="528" y="288"/>
                  </a:lnTo>
                  <a:lnTo>
                    <a:pt x="0" y="432"/>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11" name="Freeform 22"/>
            <p:cNvSpPr>
              <a:spLocks/>
            </p:cNvSpPr>
            <p:nvPr/>
          </p:nvSpPr>
          <p:spPr bwMode="auto">
            <a:xfrm>
              <a:off x="2880" y="3120"/>
              <a:ext cx="480" cy="288"/>
            </a:xfrm>
            <a:custGeom>
              <a:avLst/>
              <a:gdLst>
                <a:gd name="T0" fmla="*/ 480 w 480"/>
                <a:gd name="T1" fmla="*/ 288 h 288"/>
                <a:gd name="T2" fmla="*/ 0 w 480"/>
                <a:gd name="T3" fmla="*/ 0 h 288"/>
                <a:gd name="T4" fmla="*/ 480 w 480"/>
                <a:gd name="T5" fmla="*/ 0 h 288"/>
                <a:gd name="T6" fmla="*/ 480 w 480"/>
                <a:gd name="T7" fmla="*/ 288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480" y="288"/>
                  </a:moveTo>
                  <a:lnTo>
                    <a:pt x="0" y="0"/>
                  </a:lnTo>
                  <a:lnTo>
                    <a:pt x="480" y="0"/>
                  </a:lnTo>
                  <a:lnTo>
                    <a:pt x="480" y="288"/>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12" name="Freeform 23"/>
            <p:cNvSpPr>
              <a:spLocks/>
            </p:cNvSpPr>
            <p:nvPr/>
          </p:nvSpPr>
          <p:spPr bwMode="auto">
            <a:xfrm>
              <a:off x="2880" y="2832"/>
              <a:ext cx="480" cy="288"/>
            </a:xfrm>
            <a:custGeom>
              <a:avLst/>
              <a:gdLst>
                <a:gd name="T0" fmla="*/ 480 w 480"/>
                <a:gd name="T1" fmla="*/ 288 h 288"/>
                <a:gd name="T2" fmla="*/ 0 w 480"/>
                <a:gd name="T3" fmla="*/ 288 h 288"/>
                <a:gd name="T4" fmla="*/ 96 w 480"/>
                <a:gd name="T5" fmla="*/ 0 h 288"/>
                <a:gd name="T6" fmla="*/ 480 w 480"/>
                <a:gd name="T7" fmla="*/ 288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480" y="288"/>
                  </a:moveTo>
                  <a:lnTo>
                    <a:pt x="0" y="288"/>
                  </a:lnTo>
                  <a:lnTo>
                    <a:pt x="96" y="0"/>
                  </a:lnTo>
                  <a:lnTo>
                    <a:pt x="480" y="288"/>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13" name="Freeform 24"/>
            <p:cNvSpPr>
              <a:spLocks/>
            </p:cNvSpPr>
            <p:nvPr/>
          </p:nvSpPr>
          <p:spPr bwMode="auto">
            <a:xfrm>
              <a:off x="2544" y="2832"/>
              <a:ext cx="432" cy="288"/>
            </a:xfrm>
            <a:custGeom>
              <a:avLst/>
              <a:gdLst>
                <a:gd name="T0" fmla="*/ 432 w 432"/>
                <a:gd name="T1" fmla="*/ 0 h 288"/>
                <a:gd name="T2" fmla="*/ 336 w 432"/>
                <a:gd name="T3" fmla="*/ 288 h 288"/>
                <a:gd name="T4" fmla="*/ 0 w 432"/>
                <a:gd name="T5" fmla="*/ 144 h 288"/>
                <a:gd name="T6" fmla="*/ 432 w 432"/>
                <a:gd name="T7" fmla="*/ 0 h 288"/>
                <a:gd name="T8" fmla="*/ 0 60000 65536"/>
                <a:gd name="T9" fmla="*/ 0 60000 65536"/>
                <a:gd name="T10" fmla="*/ 0 60000 65536"/>
                <a:gd name="T11" fmla="*/ 0 60000 65536"/>
                <a:gd name="T12" fmla="*/ 0 w 432"/>
                <a:gd name="T13" fmla="*/ 0 h 288"/>
                <a:gd name="T14" fmla="*/ 432 w 432"/>
                <a:gd name="T15" fmla="*/ 288 h 288"/>
              </a:gdLst>
              <a:ahLst/>
              <a:cxnLst>
                <a:cxn ang="T8">
                  <a:pos x="T0" y="T1"/>
                </a:cxn>
                <a:cxn ang="T9">
                  <a:pos x="T2" y="T3"/>
                </a:cxn>
                <a:cxn ang="T10">
                  <a:pos x="T4" y="T5"/>
                </a:cxn>
                <a:cxn ang="T11">
                  <a:pos x="T6" y="T7"/>
                </a:cxn>
              </a:cxnLst>
              <a:rect l="T12" t="T13" r="T14" b="T15"/>
              <a:pathLst>
                <a:path w="432" h="288">
                  <a:moveTo>
                    <a:pt x="432" y="0"/>
                  </a:moveTo>
                  <a:lnTo>
                    <a:pt x="336" y="288"/>
                  </a:lnTo>
                  <a:lnTo>
                    <a:pt x="0" y="144"/>
                  </a:lnTo>
                  <a:lnTo>
                    <a:pt x="432"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nvGrpSpPr>
            <p:cNvPr id="4" name="Group 25"/>
            <p:cNvGrpSpPr>
              <a:grpSpLocks/>
            </p:cNvGrpSpPr>
            <p:nvPr/>
          </p:nvGrpSpPr>
          <p:grpSpPr bwMode="auto">
            <a:xfrm>
              <a:off x="2400" y="2784"/>
              <a:ext cx="1008" cy="816"/>
              <a:chOff x="1344" y="2640"/>
              <a:chExt cx="1008" cy="816"/>
            </a:xfrm>
          </p:grpSpPr>
          <p:sp>
            <p:nvSpPr>
              <p:cNvPr id="29729" name="Oval 26"/>
              <p:cNvSpPr>
                <a:spLocks noChangeArrowheads="1"/>
              </p:cNvSpPr>
              <p:nvPr/>
            </p:nvSpPr>
            <p:spPr bwMode="auto">
              <a:xfrm>
                <a:off x="1872" y="264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30" name="Oval 27"/>
              <p:cNvSpPr>
                <a:spLocks noChangeArrowheads="1"/>
              </p:cNvSpPr>
              <p:nvPr/>
            </p:nvSpPr>
            <p:spPr bwMode="auto">
              <a:xfrm>
                <a:off x="177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31" name="Oval 28"/>
              <p:cNvSpPr>
                <a:spLocks noChangeArrowheads="1"/>
              </p:cNvSpPr>
              <p:nvPr/>
            </p:nvSpPr>
            <p:spPr bwMode="auto">
              <a:xfrm>
                <a:off x="1440" y="2784"/>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32" name="Oval 29"/>
              <p:cNvSpPr>
                <a:spLocks noChangeArrowheads="1"/>
              </p:cNvSpPr>
              <p:nvPr/>
            </p:nvSpPr>
            <p:spPr bwMode="auto">
              <a:xfrm>
                <a:off x="225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33" name="Oval 30"/>
              <p:cNvSpPr>
                <a:spLocks noChangeArrowheads="1"/>
              </p:cNvSpPr>
              <p:nvPr/>
            </p:nvSpPr>
            <p:spPr bwMode="auto">
              <a:xfrm>
                <a:off x="1344" y="312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34" name="Oval 31"/>
              <p:cNvSpPr>
                <a:spLocks noChangeArrowheads="1"/>
              </p:cNvSpPr>
              <p:nvPr/>
            </p:nvSpPr>
            <p:spPr bwMode="auto">
              <a:xfrm>
                <a:off x="1728" y="336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35" name="Oval 32"/>
              <p:cNvSpPr>
                <a:spLocks noChangeArrowheads="1"/>
              </p:cNvSpPr>
              <p:nvPr/>
            </p:nvSpPr>
            <p:spPr bwMode="auto">
              <a:xfrm>
                <a:off x="2256" y="3216"/>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sp>
          <p:nvSpPr>
            <p:cNvPr id="29715" name="Freeform 33"/>
            <p:cNvSpPr>
              <a:spLocks/>
            </p:cNvSpPr>
            <p:nvPr/>
          </p:nvSpPr>
          <p:spPr bwMode="auto">
            <a:xfrm>
              <a:off x="4032" y="3120"/>
              <a:ext cx="912" cy="192"/>
            </a:xfrm>
            <a:custGeom>
              <a:avLst/>
              <a:gdLst>
                <a:gd name="T0" fmla="*/ 0 w 912"/>
                <a:gd name="T1" fmla="*/ 192 h 192"/>
                <a:gd name="T2" fmla="*/ 432 w 912"/>
                <a:gd name="T3" fmla="*/ 0 h 192"/>
                <a:gd name="T4" fmla="*/ 912 w 912"/>
                <a:gd name="T5" fmla="*/ 0 h 192"/>
                <a:gd name="T6" fmla="*/ 0 w 912"/>
                <a:gd name="T7" fmla="*/ 192 h 192"/>
                <a:gd name="T8" fmla="*/ 0 60000 65536"/>
                <a:gd name="T9" fmla="*/ 0 60000 65536"/>
                <a:gd name="T10" fmla="*/ 0 60000 65536"/>
                <a:gd name="T11" fmla="*/ 0 60000 65536"/>
                <a:gd name="T12" fmla="*/ 0 w 912"/>
                <a:gd name="T13" fmla="*/ 0 h 192"/>
                <a:gd name="T14" fmla="*/ 912 w 912"/>
                <a:gd name="T15" fmla="*/ 192 h 192"/>
              </a:gdLst>
              <a:ahLst/>
              <a:cxnLst>
                <a:cxn ang="T8">
                  <a:pos x="T0" y="T1"/>
                </a:cxn>
                <a:cxn ang="T9">
                  <a:pos x="T2" y="T3"/>
                </a:cxn>
                <a:cxn ang="T10">
                  <a:pos x="T4" y="T5"/>
                </a:cxn>
                <a:cxn ang="T11">
                  <a:pos x="T6" y="T7"/>
                </a:cxn>
              </a:cxnLst>
              <a:rect l="T12" t="T13" r="T14" b="T15"/>
              <a:pathLst>
                <a:path w="912" h="192">
                  <a:moveTo>
                    <a:pt x="0" y="192"/>
                  </a:moveTo>
                  <a:lnTo>
                    <a:pt x="432" y="0"/>
                  </a:lnTo>
                  <a:lnTo>
                    <a:pt x="912" y="0"/>
                  </a:lnTo>
                  <a:lnTo>
                    <a:pt x="0" y="192"/>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16" name="Freeform 34"/>
            <p:cNvSpPr>
              <a:spLocks/>
            </p:cNvSpPr>
            <p:nvPr/>
          </p:nvSpPr>
          <p:spPr bwMode="auto">
            <a:xfrm>
              <a:off x="4032" y="3120"/>
              <a:ext cx="912" cy="288"/>
            </a:xfrm>
            <a:custGeom>
              <a:avLst/>
              <a:gdLst>
                <a:gd name="T0" fmla="*/ 0 w 912"/>
                <a:gd name="T1" fmla="*/ 192 h 288"/>
                <a:gd name="T2" fmla="*/ 912 w 912"/>
                <a:gd name="T3" fmla="*/ 288 h 288"/>
                <a:gd name="T4" fmla="*/ 912 w 912"/>
                <a:gd name="T5" fmla="*/ 0 h 288"/>
                <a:gd name="T6" fmla="*/ 0 w 912"/>
                <a:gd name="T7" fmla="*/ 192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192"/>
                  </a:moveTo>
                  <a:lnTo>
                    <a:pt x="912" y="288"/>
                  </a:lnTo>
                  <a:lnTo>
                    <a:pt x="912" y="0"/>
                  </a:lnTo>
                  <a:lnTo>
                    <a:pt x="0" y="192"/>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17" name="Freeform 35"/>
            <p:cNvSpPr>
              <a:spLocks/>
            </p:cNvSpPr>
            <p:nvPr/>
          </p:nvSpPr>
          <p:spPr bwMode="auto">
            <a:xfrm>
              <a:off x="4032" y="3312"/>
              <a:ext cx="912" cy="240"/>
            </a:xfrm>
            <a:custGeom>
              <a:avLst/>
              <a:gdLst>
                <a:gd name="T0" fmla="*/ 0 w 912"/>
                <a:gd name="T1" fmla="*/ 0 h 240"/>
                <a:gd name="T2" fmla="*/ 912 w 912"/>
                <a:gd name="T3" fmla="*/ 96 h 240"/>
                <a:gd name="T4" fmla="*/ 384 w 912"/>
                <a:gd name="T5" fmla="*/ 240 h 240"/>
                <a:gd name="T6" fmla="*/ 0 w 912"/>
                <a:gd name="T7" fmla="*/ 0 h 240"/>
                <a:gd name="T8" fmla="*/ 0 60000 65536"/>
                <a:gd name="T9" fmla="*/ 0 60000 65536"/>
                <a:gd name="T10" fmla="*/ 0 60000 65536"/>
                <a:gd name="T11" fmla="*/ 0 60000 65536"/>
                <a:gd name="T12" fmla="*/ 0 w 912"/>
                <a:gd name="T13" fmla="*/ 0 h 240"/>
                <a:gd name="T14" fmla="*/ 912 w 912"/>
                <a:gd name="T15" fmla="*/ 240 h 240"/>
              </a:gdLst>
              <a:ahLst/>
              <a:cxnLst>
                <a:cxn ang="T8">
                  <a:pos x="T0" y="T1"/>
                </a:cxn>
                <a:cxn ang="T9">
                  <a:pos x="T2" y="T3"/>
                </a:cxn>
                <a:cxn ang="T10">
                  <a:pos x="T4" y="T5"/>
                </a:cxn>
                <a:cxn ang="T11">
                  <a:pos x="T6" y="T7"/>
                </a:cxn>
              </a:cxnLst>
              <a:rect l="T12" t="T13" r="T14" b="T15"/>
              <a:pathLst>
                <a:path w="912" h="240">
                  <a:moveTo>
                    <a:pt x="0" y="0"/>
                  </a:moveTo>
                  <a:lnTo>
                    <a:pt x="912" y="96"/>
                  </a:lnTo>
                  <a:lnTo>
                    <a:pt x="384" y="240"/>
                  </a:lnTo>
                  <a:lnTo>
                    <a:pt x="0"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18" name="Freeform 36"/>
            <p:cNvSpPr>
              <a:spLocks/>
            </p:cNvSpPr>
            <p:nvPr/>
          </p:nvSpPr>
          <p:spPr bwMode="auto">
            <a:xfrm>
              <a:off x="4032" y="2832"/>
              <a:ext cx="528" cy="480"/>
            </a:xfrm>
            <a:custGeom>
              <a:avLst/>
              <a:gdLst>
                <a:gd name="T0" fmla="*/ 0 w 528"/>
                <a:gd name="T1" fmla="*/ 480 h 480"/>
                <a:gd name="T2" fmla="*/ 96 w 528"/>
                <a:gd name="T3" fmla="*/ 144 h 480"/>
                <a:gd name="T4" fmla="*/ 528 w 528"/>
                <a:gd name="T5" fmla="*/ 0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96" y="144"/>
                  </a:lnTo>
                  <a:lnTo>
                    <a:pt x="528" y="0"/>
                  </a:lnTo>
                  <a:lnTo>
                    <a:pt x="0" y="480"/>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19" name="Freeform 37"/>
            <p:cNvSpPr>
              <a:spLocks/>
            </p:cNvSpPr>
            <p:nvPr/>
          </p:nvSpPr>
          <p:spPr bwMode="auto">
            <a:xfrm>
              <a:off x="4032" y="2832"/>
              <a:ext cx="528" cy="480"/>
            </a:xfrm>
            <a:custGeom>
              <a:avLst/>
              <a:gdLst>
                <a:gd name="T0" fmla="*/ 0 w 528"/>
                <a:gd name="T1" fmla="*/ 480 h 480"/>
                <a:gd name="T2" fmla="*/ 528 w 528"/>
                <a:gd name="T3" fmla="*/ 0 h 480"/>
                <a:gd name="T4" fmla="*/ 432 w 528"/>
                <a:gd name="T5" fmla="*/ 288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528" y="0"/>
                  </a:lnTo>
                  <a:lnTo>
                    <a:pt x="432" y="288"/>
                  </a:lnTo>
                  <a:lnTo>
                    <a:pt x="0" y="480"/>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29720" name="Freeform 38"/>
            <p:cNvSpPr>
              <a:spLocks/>
            </p:cNvSpPr>
            <p:nvPr/>
          </p:nvSpPr>
          <p:spPr bwMode="auto">
            <a:xfrm>
              <a:off x="4464" y="2832"/>
              <a:ext cx="480" cy="288"/>
            </a:xfrm>
            <a:custGeom>
              <a:avLst/>
              <a:gdLst>
                <a:gd name="T0" fmla="*/ 96 w 480"/>
                <a:gd name="T1" fmla="*/ 0 h 288"/>
                <a:gd name="T2" fmla="*/ 0 w 480"/>
                <a:gd name="T3" fmla="*/ 288 h 288"/>
                <a:gd name="T4" fmla="*/ 480 w 480"/>
                <a:gd name="T5" fmla="*/ 288 h 288"/>
                <a:gd name="T6" fmla="*/ 96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96" y="0"/>
                  </a:moveTo>
                  <a:lnTo>
                    <a:pt x="0" y="288"/>
                  </a:lnTo>
                  <a:lnTo>
                    <a:pt x="480" y="288"/>
                  </a:lnTo>
                  <a:lnTo>
                    <a:pt x="96"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nvGrpSpPr>
            <p:cNvPr id="5" name="Group 39"/>
            <p:cNvGrpSpPr>
              <a:grpSpLocks/>
            </p:cNvGrpSpPr>
            <p:nvPr/>
          </p:nvGrpSpPr>
          <p:grpSpPr bwMode="auto">
            <a:xfrm>
              <a:off x="3984" y="2784"/>
              <a:ext cx="1008" cy="816"/>
              <a:chOff x="1344" y="2640"/>
              <a:chExt cx="1008" cy="816"/>
            </a:xfrm>
          </p:grpSpPr>
          <p:sp>
            <p:nvSpPr>
              <p:cNvPr id="29722" name="Oval 40"/>
              <p:cNvSpPr>
                <a:spLocks noChangeArrowheads="1"/>
              </p:cNvSpPr>
              <p:nvPr/>
            </p:nvSpPr>
            <p:spPr bwMode="auto">
              <a:xfrm>
                <a:off x="1872" y="264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23" name="Oval 41"/>
              <p:cNvSpPr>
                <a:spLocks noChangeArrowheads="1"/>
              </p:cNvSpPr>
              <p:nvPr/>
            </p:nvSpPr>
            <p:spPr bwMode="auto">
              <a:xfrm>
                <a:off x="177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24" name="Oval 42"/>
              <p:cNvSpPr>
                <a:spLocks noChangeArrowheads="1"/>
              </p:cNvSpPr>
              <p:nvPr/>
            </p:nvSpPr>
            <p:spPr bwMode="auto">
              <a:xfrm>
                <a:off x="1440" y="2784"/>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25" name="Oval 43"/>
              <p:cNvSpPr>
                <a:spLocks noChangeArrowheads="1"/>
              </p:cNvSpPr>
              <p:nvPr/>
            </p:nvSpPr>
            <p:spPr bwMode="auto">
              <a:xfrm>
                <a:off x="225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26" name="Oval 44"/>
              <p:cNvSpPr>
                <a:spLocks noChangeArrowheads="1"/>
              </p:cNvSpPr>
              <p:nvPr/>
            </p:nvSpPr>
            <p:spPr bwMode="auto">
              <a:xfrm>
                <a:off x="1344" y="312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27" name="Oval 45"/>
              <p:cNvSpPr>
                <a:spLocks noChangeArrowheads="1"/>
              </p:cNvSpPr>
              <p:nvPr/>
            </p:nvSpPr>
            <p:spPr bwMode="auto">
              <a:xfrm>
                <a:off x="1728" y="336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29728" name="Oval 46"/>
              <p:cNvSpPr>
                <a:spLocks noChangeArrowheads="1"/>
              </p:cNvSpPr>
              <p:nvPr/>
            </p:nvSpPr>
            <p:spPr bwMode="auto">
              <a:xfrm>
                <a:off x="2256" y="3216"/>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grpSp>
    </p:spTree>
    <p:extLst>
      <p:ext uri="{BB962C8B-B14F-4D97-AF65-F5344CB8AC3E}">
        <p14:creationId xmlns:p14="http://schemas.microsoft.com/office/powerpoint/2010/main" val="251911516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Line 2"/>
          <p:cNvSpPr>
            <a:spLocks noChangeShapeType="1"/>
          </p:cNvSpPr>
          <p:nvPr/>
        </p:nvSpPr>
        <p:spPr bwMode="auto">
          <a:xfrm>
            <a:off x="4362450" y="4324350"/>
            <a:ext cx="1095375" cy="752475"/>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07" name="Line 3"/>
          <p:cNvSpPr>
            <a:spLocks noChangeShapeType="1"/>
          </p:cNvSpPr>
          <p:nvPr/>
        </p:nvSpPr>
        <p:spPr bwMode="auto">
          <a:xfrm>
            <a:off x="4591050" y="3600450"/>
            <a:ext cx="866775" cy="1476375"/>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30724" name="Rectangle 4"/>
          <p:cNvSpPr>
            <a:spLocks noGrp="1" noChangeArrowheads="1"/>
          </p:cNvSpPr>
          <p:nvPr>
            <p:ph type="title"/>
          </p:nvPr>
        </p:nvSpPr>
        <p:spPr/>
        <p:txBody>
          <a:bodyPr/>
          <a:lstStyle/>
          <a:p>
            <a:r>
              <a:rPr lang="en-US" smtClean="0"/>
              <a:t>An O(</a:t>
            </a:r>
            <a:r>
              <a:rPr lang="en-US" i="1" smtClean="0"/>
              <a:t>n</a:t>
            </a:r>
            <a:r>
              <a:rPr lang="en-US" baseline="30000" smtClean="0"/>
              <a:t>3</a:t>
            </a:r>
            <a:r>
              <a:rPr lang="en-US" smtClean="0"/>
              <a:t>) Triangulation Algorithm</a:t>
            </a:r>
          </a:p>
        </p:txBody>
      </p:sp>
      <p:sp>
        <p:nvSpPr>
          <p:cNvPr id="30725" name="Rectangle 5"/>
          <p:cNvSpPr>
            <a:spLocks noGrp="1" noChangeArrowheads="1"/>
          </p:cNvSpPr>
          <p:nvPr>
            <p:ph type="body" idx="1"/>
          </p:nvPr>
        </p:nvSpPr>
        <p:spPr/>
        <p:txBody>
          <a:bodyPr/>
          <a:lstStyle/>
          <a:p>
            <a:r>
              <a:rPr lang="en-US" smtClean="0"/>
              <a:t>Repeat until impossible:</a:t>
            </a:r>
          </a:p>
          <a:p>
            <a:pPr lvl="1"/>
            <a:r>
              <a:rPr lang="en-US" smtClean="0"/>
              <a:t>Select two sites.</a:t>
            </a:r>
          </a:p>
          <a:p>
            <a:pPr lvl="1"/>
            <a:r>
              <a:rPr lang="en-US" smtClean="0"/>
              <a:t>If the edge connecting them does not intersect previous edges, keep it.</a:t>
            </a:r>
          </a:p>
        </p:txBody>
      </p:sp>
      <p:sp>
        <p:nvSpPr>
          <p:cNvPr id="661510" name="Line 6"/>
          <p:cNvSpPr>
            <a:spLocks noChangeShapeType="1"/>
          </p:cNvSpPr>
          <p:nvPr/>
        </p:nvSpPr>
        <p:spPr bwMode="auto">
          <a:xfrm>
            <a:off x="4619625" y="3638550"/>
            <a:ext cx="838200" cy="6858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11" name="Line 7"/>
          <p:cNvSpPr>
            <a:spLocks noChangeShapeType="1"/>
          </p:cNvSpPr>
          <p:nvPr/>
        </p:nvSpPr>
        <p:spPr bwMode="auto">
          <a:xfrm flipH="1" flipV="1">
            <a:off x="4391025" y="4324350"/>
            <a:ext cx="1066800" cy="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12" name="Line 8"/>
          <p:cNvSpPr>
            <a:spLocks noChangeShapeType="1"/>
          </p:cNvSpPr>
          <p:nvPr/>
        </p:nvSpPr>
        <p:spPr bwMode="auto">
          <a:xfrm flipV="1">
            <a:off x="3552825" y="3638550"/>
            <a:ext cx="1066800" cy="3810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13" name="Line 9"/>
          <p:cNvSpPr>
            <a:spLocks noChangeShapeType="1"/>
          </p:cNvSpPr>
          <p:nvPr/>
        </p:nvSpPr>
        <p:spPr bwMode="auto">
          <a:xfrm flipH="1">
            <a:off x="4391025" y="3609975"/>
            <a:ext cx="180975" cy="714375"/>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14" name="Line 10"/>
          <p:cNvSpPr>
            <a:spLocks noChangeShapeType="1"/>
          </p:cNvSpPr>
          <p:nvPr/>
        </p:nvSpPr>
        <p:spPr bwMode="auto">
          <a:xfrm flipH="1">
            <a:off x="4410075" y="4333875"/>
            <a:ext cx="1057275" cy="6477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15" name="Line 11"/>
          <p:cNvSpPr>
            <a:spLocks noChangeShapeType="1"/>
          </p:cNvSpPr>
          <p:nvPr/>
        </p:nvSpPr>
        <p:spPr bwMode="auto">
          <a:xfrm>
            <a:off x="5457825" y="4324350"/>
            <a:ext cx="0" cy="7620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16" name="Line 12"/>
          <p:cNvSpPr>
            <a:spLocks noChangeShapeType="1"/>
          </p:cNvSpPr>
          <p:nvPr/>
        </p:nvSpPr>
        <p:spPr bwMode="auto">
          <a:xfrm flipH="1" flipV="1">
            <a:off x="3343275" y="4867275"/>
            <a:ext cx="1057275" cy="1143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17" name="Line 13"/>
          <p:cNvSpPr>
            <a:spLocks noChangeShapeType="1"/>
          </p:cNvSpPr>
          <p:nvPr/>
        </p:nvSpPr>
        <p:spPr bwMode="auto">
          <a:xfrm flipV="1">
            <a:off x="3324225" y="4019550"/>
            <a:ext cx="228600" cy="8382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18" name="Line 14"/>
          <p:cNvSpPr>
            <a:spLocks noChangeShapeType="1"/>
          </p:cNvSpPr>
          <p:nvPr/>
        </p:nvSpPr>
        <p:spPr bwMode="auto">
          <a:xfrm flipH="1">
            <a:off x="4238625" y="5010150"/>
            <a:ext cx="152400" cy="4572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19" name="Line 15"/>
          <p:cNvSpPr>
            <a:spLocks noChangeShapeType="1"/>
          </p:cNvSpPr>
          <p:nvPr/>
        </p:nvSpPr>
        <p:spPr bwMode="auto">
          <a:xfrm>
            <a:off x="3314700" y="4829175"/>
            <a:ext cx="923925" cy="638175"/>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20" name="Line 16"/>
          <p:cNvSpPr>
            <a:spLocks noChangeShapeType="1"/>
          </p:cNvSpPr>
          <p:nvPr/>
        </p:nvSpPr>
        <p:spPr bwMode="auto">
          <a:xfrm>
            <a:off x="3552825" y="3962400"/>
            <a:ext cx="838200" cy="36195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21" name="Line 17"/>
          <p:cNvSpPr>
            <a:spLocks noChangeShapeType="1"/>
          </p:cNvSpPr>
          <p:nvPr/>
        </p:nvSpPr>
        <p:spPr bwMode="auto">
          <a:xfrm flipH="1">
            <a:off x="4314825" y="4324350"/>
            <a:ext cx="1143000" cy="10668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22" name="Line 18"/>
          <p:cNvSpPr>
            <a:spLocks noChangeShapeType="1"/>
          </p:cNvSpPr>
          <p:nvPr/>
        </p:nvSpPr>
        <p:spPr bwMode="auto">
          <a:xfrm flipH="1">
            <a:off x="4238625" y="5086350"/>
            <a:ext cx="1219200" cy="3810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23" name="Line 19"/>
          <p:cNvSpPr>
            <a:spLocks noChangeShapeType="1"/>
          </p:cNvSpPr>
          <p:nvPr/>
        </p:nvSpPr>
        <p:spPr bwMode="auto">
          <a:xfrm flipH="1">
            <a:off x="3314700" y="4324350"/>
            <a:ext cx="2143125" cy="542925"/>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661524" name="Line 20"/>
          <p:cNvSpPr>
            <a:spLocks noChangeShapeType="1"/>
          </p:cNvSpPr>
          <p:nvPr/>
        </p:nvSpPr>
        <p:spPr bwMode="auto">
          <a:xfrm flipV="1">
            <a:off x="3333750" y="4314825"/>
            <a:ext cx="1028700" cy="533400"/>
          </a:xfrm>
          <a:prstGeom prst="line">
            <a:avLst/>
          </a:prstGeom>
          <a:noFill/>
          <a:ln w="38100">
            <a:solidFill>
              <a:schemeClr val="tx1"/>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grpSp>
        <p:nvGrpSpPr>
          <p:cNvPr id="2" name="Group 21"/>
          <p:cNvGrpSpPr>
            <a:grpSpLocks/>
          </p:cNvGrpSpPr>
          <p:nvPr/>
        </p:nvGrpSpPr>
        <p:grpSpPr bwMode="auto">
          <a:xfrm>
            <a:off x="3228975" y="3486150"/>
            <a:ext cx="2360613" cy="2076450"/>
            <a:chOff x="3636" y="2256"/>
            <a:chExt cx="1487" cy="1308"/>
          </a:xfrm>
        </p:grpSpPr>
        <p:sp>
          <p:nvSpPr>
            <p:cNvPr id="30742" name="Oval 22"/>
            <p:cNvSpPr>
              <a:spLocks noChangeArrowheads="1"/>
            </p:cNvSpPr>
            <p:nvPr/>
          </p:nvSpPr>
          <p:spPr bwMode="auto">
            <a:xfrm>
              <a:off x="4421" y="2256"/>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0743" name="Oval 23"/>
            <p:cNvSpPr>
              <a:spLocks noChangeArrowheads="1"/>
            </p:cNvSpPr>
            <p:nvPr/>
          </p:nvSpPr>
          <p:spPr bwMode="auto">
            <a:xfrm>
              <a:off x="4280" y="2713"/>
              <a:ext cx="141"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0744" name="Oval 24"/>
            <p:cNvSpPr>
              <a:spLocks noChangeArrowheads="1"/>
            </p:cNvSpPr>
            <p:nvPr/>
          </p:nvSpPr>
          <p:spPr bwMode="auto">
            <a:xfrm>
              <a:off x="3780" y="2477"/>
              <a:ext cx="141"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0745" name="Oval 25"/>
            <p:cNvSpPr>
              <a:spLocks noChangeArrowheads="1"/>
            </p:cNvSpPr>
            <p:nvPr/>
          </p:nvSpPr>
          <p:spPr bwMode="auto">
            <a:xfrm>
              <a:off x="4983" y="2713"/>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0746" name="Oval 26"/>
            <p:cNvSpPr>
              <a:spLocks noChangeArrowheads="1"/>
            </p:cNvSpPr>
            <p:nvPr/>
          </p:nvSpPr>
          <p:spPr bwMode="auto">
            <a:xfrm>
              <a:off x="3636" y="3034"/>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0747" name="Oval 27"/>
            <p:cNvSpPr>
              <a:spLocks noChangeArrowheads="1"/>
            </p:cNvSpPr>
            <p:nvPr/>
          </p:nvSpPr>
          <p:spPr bwMode="auto">
            <a:xfrm>
              <a:off x="4206" y="3412"/>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0748" name="Oval 28"/>
            <p:cNvSpPr>
              <a:spLocks noChangeArrowheads="1"/>
            </p:cNvSpPr>
            <p:nvPr/>
          </p:nvSpPr>
          <p:spPr bwMode="auto">
            <a:xfrm>
              <a:off x="4983" y="3187"/>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0749" name="Oval 29"/>
            <p:cNvSpPr>
              <a:spLocks noChangeArrowheads="1"/>
            </p:cNvSpPr>
            <p:nvPr/>
          </p:nvSpPr>
          <p:spPr bwMode="auto">
            <a:xfrm>
              <a:off x="4320" y="3120"/>
              <a:ext cx="141"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spTree>
    <p:extLst>
      <p:ext uri="{BB962C8B-B14F-4D97-AF65-F5344CB8AC3E}">
        <p14:creationId xmlns:p14="http://schemas.microsoft.com/office/powerpoint/2010/main" val="3991213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15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15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15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15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15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15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1507"/>
                                        </p:tgtEl>
                                        <p:attrNameLst>
                                          <p:attrName>style.visibility</p:attrName>
                                        </p:attrNameLst>
                                      </p:cBhvr>
                                      <p:to>
                                        <p:strVal val="visible"/>
                                      </p:to>
                                    </p:set>
                                  </p:childTnLst>
                                  <p:subTnLst>
                                    <p:set>
                                      <p:cBhvr override="childStyle">
                                        <p:cTn dur="1" fill="hold" display="0" masterRel="nextClick" afterEffect="1"/>
                                        <p:tgtEl>
                                          <p:spTgt spid="66150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15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15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15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15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615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615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61506"/>
                                        </p:tgtEl>
                                        <p:attrNameLst>
                                          <p:attrName>style.visibility</p:attrName>
                                        </p:attrNameLst>
                                      </p:cBhvr>
                                      <p:to>
                                        <p:strVal val="visible"/>
                                      </p:to>
                                    </p:set>
                                  </p:childTnLst>
                                  <p:subTnLst>
                                    <p:set>
                                      <p:cBhvr override="childStyle">
                                        <p:cTn dur="1" fill="hold" display="0" masterRel="nextClick" afterEffect="1"/>
                                        <p:tgtEl>
                                          <p:spTgt spid="661506"/>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6615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615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15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61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506" grpId="0" animBg="1"/>
      <p:bldP spid="661506" grpId="1" animBg="1"/>
      <p:bldP spid="661507" grpId="0" animBg="1"/>
      <p:bldP spid="661510" grpId="0" animBg="1"/>
      <p:bldP spid="661511" grpId="0" animBg="1"/>
      <p:bldP spid="661512" grpId="0" animBg="1"/>
      <p:bldP spid="661513" grpId="0" animBg="1"/>
      <p:bldP spid="661514" grpId="0" animBg="1"/>
      <p:bldP spid="661515" grpId="0" animBg="1"/>
      <p:bldP spid="661516" grpId="0" animBg="1"/>
      <p:bldP spid="661517" grpId="0" animBg="1"/>
      <p:bldP spid="661518" grpId="0" animBg="1"/>
      <p:bldP spid="661519" grpId="0" animBg="1"/>
      <p:bldP spid="661520" grpId="0" animBg="1"/>
      <p:bldP spid="661521" grpId="0" animBg="1"/>
      <p:bldP spid="661522" grpId="0" animBg="1"/>
      <p:bldP spid="661523" grpId="0" animBg="1"/>
      <p:bldP spid="6615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“Quality” Triangulations</a:t>
            </a:r>
          </a:p>
        </p:txBody>
      </p:sp>
      <p:sp>
        <p:nvSpPr>
          <p:cNvPr id="31747" name="Rectangle 3"/>
          <p:cNvSpPr>
            <a:spLocks noGrp="1" noChangeArrowheads="1"/>
          </p:cNvSpPr>
          <p:nvPr>
            <p:ph type="body" idx="1"/>
          </p:nvPr>
        </p:nvSpPr>
        <p:spPr>
          <a:xfrm>
            <a:off x="685800" y="1066800"/>
            <a:ext cx="8458200" cy="2362200"/>
          </a:xfrm>
        </p:spPr>
        <p:txBody>
          <a:bodyPr/>
          <a:lstStyle/>
          <a:p>
            <a:pPr marL="0" indent="0">
              <a:lnSpc>
                <a:spcPct val="90000"/>
              </a:lnSpc>
            </a:pPr>
            <a:r>
              <a:rPr lang="en-US" sz="2800" dirty="0" smtClean="0"/>
              <a:t>Let </a:t>
            </a:r>
            <a:r>
              <a:rPr lang="en-US" sz="2800" dirty="0" smtClean="0">
                <a:sym typeface="Symbol" pitchFamily="18" charset="2"/>
              </a:rPr>
              <a:t>(</a:t>
            </a:r>
            <a:r>
              <a:rPr lang="en-US" sz="2800" i="1" dirty="0" smtClean="0">
                <a:sym typeface="Symbol" pitchFamily="18" charset="2"/>
              </a:rPr>
              <a:t>T</a:t>
            </a:r>
            <a:r>
              <a:rPr lang="en-US" sz="2800" i="1" baseline="-25000" dirty="0" smtClean="0">
                <a:sym typeface="Symbol" pitchFamily="18" charset="2"/>
              </a:rPr>
              <a:t>i</a:t>
            </a:r>
            <a:r>
              <a:rPr lang="en-US" sz="2800" dirty="0" smtClean="0">
                <a:sym typeface="Symbol" pitchFamily="18" charset="2"/>
              </a:rPr>
              <a:t>) = </a:t>
            </a:r>
            <a:r>
              <a:rPr lang="en-US" sz="2800" dirty="0" smtClean="0"/>
              <a:t>(</a:t>
            </a:r>
            <a:r>
              <a:rPr lang="en-US" sz="2800" dirty="0" smtClean="0">
                <a:sym typeface="Symbol" pitchFamily="18" charset="2"/>
              </a:rPr>
              <a:t></a:t>
            </a:r>
            <a:r>
              <a:rPr lang="en-US" sz="2800" baseline="-25000" dirty="0" smtClean="0"/>
              <a:t>i1</a:t>
            </a:r>
            <a:r>
              <a:rPr lang="en-US" sz="2800" dirty="0" smtClean="0"/>
              <a:t>, </a:t>
            </a:r>
            <a:r>
              <a:rPr lang="en-US" sz="2800" dirty="0" smtClean="0">
                <a:sym typeface="Symbol" pitchFamily="18" charset="2"/>
              </a:rPr>
              <a:t></a:t>
            </a:r>
            <a:r>
              <a:rPr lang="en-US" sz="2800" baseline="-25000" dirty="0" smtClean="0"/>
              <a:t>i2</a:t>
            </a:r>
            <a:r>
              <a:rPr lang="en-US" sz="2800" dirty="0" smtClean="0"/>
              <a:t> ,.., </a:t>
            </a:r>
            <a:r>
              <a:rPr lang="en-US" sz="2800" dirty="0" smtClean="0">
                <a:sym typeface="Symbol" pitchFamily="18" charset="2"/>
              </a:rPr>
              <a:t></a:t>
            </a:r>
            <a:r>
              <a:rPr lang="en-US" sz="2800" baseline="-25000" dirty="0" smtClean="0"/>
              <a:t>i3</a:t>
            </a:r>
            <a:r>
              <a:rPr lang="en-US" sz="2800" dirty="0" smtClean="0"/>
              <a:t>) be the vector of angles in the triangulation </a:t>
            </a:r>
            <a:r>
              <a:rPr lang="en-US" sz="2800" i="1" dirty="0" smtClean="0"/>
              <a:t>T </a:t>
            </a:r>
            <a:r>
              <a:rPr lang="en-US" sz="2800" dirty="0" smtClean="0"/>
              <a:t>in increasing order:</a:t>
            </a:r>
          </a:p>
          <a:p>
            <a:pPr marL="0" indent="0">
              <a:lnSpc>
                <a:spcPct val="90000"/>
              </a:lnSpc>
              <a:buFont typeface="Arial" pitchFamily="34" charset="0"/>
              <a:buChar char="•"/>
            </a:pPr>
            <a:r>
              <a:rPr lang="en-US" dirty="0" smtClean="0"/>
              <a:t>  A triangulation </a:t>
            </a:r>
            <a:r>
              <a:rPr lang="en-US" i="1" dirty="0" smtClean="0"/>
              <a:t>T</a:t>
            </a:r>
            <a:r>
              <a:rPr lang="en-US" baseline="-25000" dirty="0" smtClean="0"/>
              <a:t>1</a:t>
            </a:r>
            <a:r>
              <a:rPr lang="en-US" dirty="0" smtClean="0"/>
              <a:t> is “better” than </a:t>
            </a:r>
            <a:r>
              <a:rPr lang="en-US" i="1" dirty="0" smtClean="0"/>
              <a:t>T</a:t>
            </a:r>
            <a:r>
              <a:rPr lang="en-US" baseline="-25000" dirty="0" smtClean="0"/>
              <a:t>2</a:t>
            </a:r>
            <a:r>
              <a:rPr lang="en-US" dirty="0" smtClean="0"/>
              <a:t> if </a:t>
            </a:r>
            <a:r>
              <a:rPr lang="en-US" dirty="0" smtClean="0">
                <a:sym typeface="Symbol" pitchFamily="18" charset="2"/>
              </a:rPr>
              <a:t>the smallest angle of </a:t>
            </a:r>
            <a:r>
              <a:rPr lang="en-US" i="1" dirty="0" smtClean="0"/>
              <a:t>T</a:t>
            </a:r>
            <a:r>
              <a:rPr lang="en-US" baseline="-25000" dirty="0" smtClean="0"/>
              <a:t>1</a:t>
            </a:r>
            <a:r>
              <a:rPr lang="en-US" dirty="0" smtClean="0">
                <a:sym typeface="Symbol" pitchFamily="18" charset="2"/>
              </a:rPr>
              <a:t> is larger than the smallest angle of </a:t>
            </a:r>
            <a:r>
              <a:rPr lang="en-US" i="1" dirty="0" smtClean="0"/>
              <a:t>T</a:t>
            </a:r>
            <a:r>
              <a:rPr lang="en-US" baseline="-25000" dirty="0" smtClean="0"/>
              <a:t>2</a:t>
            </a:r>
            <a:endParaRPr lang="en-US" dirty="0" smtClean="0">
              <a:sym typeface="Symbol" pitchFamily="18" charset="2"/>
            </a:endParaRPr>
          </a:p>
          <a:p>
            <a:pPr marL="0" indent="0">
              <a:lnSpc>
                <a:spcPct val="90000"/>
              </a:lnSpc>
              <a:buFont typeface="Arial" pitchFamily="34" charset="0"/>
              <a:buChar char="•"/>
            </a:pPr>
            <a:r>
              <a:rPr lang="en-US" dirty="0" smtClean="0">
                <a:sym typeface="Symbol" pitchFamily="18" charset="2"/>
              </a:rPr>
              <a:t>  Delaunay triangulation is the “best” (maximizes the smallest angles)</a:t>
            </a:r>
          </a:p>
        </p:txBody>
      </p:sp>
      <p:grpSp>
        <p:nvGrpSpPr>
          <p:cNvPr id="2" name="Group 4"/>
          <p:cNvGrpSpPr>
            <a:grpSpLocks/>
          </p:cNvGrpSpPr>
          <p:nvPr/>
        </p:nvGrpSpPr>
        <p:grpSpPr bwMode="auto">
          <a:xfrm>
            <a:off x="1600200" y="3733800"/>
            <a:ext cx="6019800" cy="2057400"/>
            <a:chOff x="2400" y="2784"/>
            <a:chExt cx="2592" cy="816"/>
          </a:xfrm>
        </p:grpSpPr>
        <p:sp>
          <p:nvSpPr>
            <p:cNvPr id="31751" name="Freeform 5"/>
            <p:cNvSpPr>
              <a:spLocks/>
            </p:cNvSpPr>
            <p:nvPr/>
          </p:nvSpPr>
          <p:spPr bwMode="auto">
            <a:xfrm>
              <a:off x="2448" y="2976"/>
              <a:ext cx="432" cy="336"/>
            </a:xfrm>
            <a:custGeom>
              <a:avLst/>
              <a:gdLst>
                <a:gd name="T0" fmla="*/ 96 w 432"/>
                <a:gd name="T1" fmla="*/ 0 h 336"/>
                <a:gd name="T2" fmla="*/ 432 w 432"/>
                <a:gd name="T3" fmla="*/ 144 h 336"/>
                <a:gd name="T4" fmla="*/ 0 w 432"/>
                <a:gd name="T5" fmla="*/ 336 h 336"/>
                <a:gd name="T6" fmla="*/ 96 w 432"/>
                <a:gd name="T7" fmla="*/ 0 h 336"/>
                <a:gd name="T8" fmla="*/ 0 60000 65536"/>
                <a:gd name="T9" fmla="*/ 0 60000 65536"/>
                <a:gd name="T10" fmla="*/ 0 60000 65536"/>
                <a:gd name="T11" fmla="*/ 0 60000 65536"/>
                <a:gd name="T12" fmla="*/ 0 w 432"/>
                <a:gd name="T13" fmla="*/ 0 h 336"/>
                <a:gd name="T14" fmla="*/ 432 w 432"/>
                <a:gd name="T15" fmla="*/ 336 h 336"/>
              </a:gdLst>
              <a:ahLst/>
              <a:cxnLst>
                <a:cxn ang="T8">
                  <a:pos x="T0" y="T1"/>
                </a:cxn>
                <a:cxn ang="T9">
                  <a:pos x="T2" y="T3"/>
                </a:cxn>
                <a:cxn ang="T10">
                  <a:pos x="T4" y="T5"/>
                </a:cxn>
                <a:cxn ang="T11">
                  <a:pos x="T6" y="T7"/>
                </a:cxn>
              </a:cxnLst>
              <a:rect l="T12" t="T13" r="T14" b="T15"/>
              <a:pathLst>
                <a:path w="432" h="336">
                  <a:moveTo>
                    <a:pt x="96" y="0"/>
                  </a:moveTo>
                  <a:lnTo>
                    <a:pt x="432" y="144"/>
                  </a:lnTo>
                  <a:lnTo>
                    <a:pt x="0" y="336"/>
                  </a:lnTo>
                  <a:lnTo>
                    <a:pt x="96" y="0"/>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52" name="Freeform 6"/>
            <p:cNvSpPr>
              <a:spLocks/>
            </p:cNvSpPr>
            <p:nvPr/>
          </p:nvSpPr>
          <p:spPr bwMode="auto">
            <a:xfrm>
              <a:off x="2448" y="3120"/>
              <a:ext cx="432" cy="432"/>
            </a:xfrm>
            <a:custGeom>
              <a:avLst/>
              <a:gdLst>
                <a:gd name="T0" fmla="*/ 0 w 432"/>
                <a:gd name="T1" fmla="*/ 192 h 432"/>
                <a:gd name="T2" fmla="*/ 432 w 432"/>
                <a:gd name="T3" fmla="*/ 0 h 432"/>
                <a:gd name="T4" fmla="*/ 384 w 432"/>
                <a:gd name="T5" fmla="*/ 432 h 432"/>
                <a:gd name="T6" fmla="*/ 0 w 432"/>
                <a:gd name="T7" fmla="*/ 192 h 432"/>
                <a:gd name="T8" fmla="*/ 0 60000 65536"/>
                <a:gd name="T9" fmla="*/ 0 60000 65536"/>
                <a:gd name="T10" fmla="*/ 0 60000 65536"/>
                <a:gd name="T11" fmla="*/ 0 60000 65536"/>
                <a:gd name="T12" fmla="*/ 0 w 432"/>
                <a:gd name="T13" fmla="*/ 0 h 432"/>
                <a:gd name="T14" fmla="*/ 432 w 432"/>
                <a:gd name="T15" fmla="*/ 432 h 432"/>
              </a:gdLst>
              <a:ahLst/>
              <a:cxnLst>
                <a:cxn ang="T8">
                  <a:pos x="T0" y="T1"/>
                </a:cxn>
                <a:cxn ang="T9">
                  <a:pos x="T2" y="T3"/>
                </a:cxn>
                <a:cxn ang="T10">
                  <a:pos x="T4" y="T5"/>
                </a:cxn>
                <a:cxn ang="T11">
                  <a:pos x="T6" y="T7"/>
                </a:cxn>
              </a:cxnLst>
              <a:rect l="T12" t="T13" r="T14" b="T15"/>
              <a:pathLst>
                <a:path w="432" h="432">
                  <a:moveTo>
                    <a:pt x="0" y="192"/>
                  </a:moveTo>
                  <a:lnTo>
                    <a:pt x="432" y="0"/>
                  </a:lnTo>
                  <a:lnTo>
                    <a:pt x="384" y="432"/>
                  </a:lnTo>
                  <a:lnTo>
                    <a:pt x="0" y="192"/>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53" name="Freeform 7"/>
            <p:cNvSpPr>
              <a:spLocks/>
            </p:cNvSpPr>
            <p:nvPr/>
          </p:nvSpPr>
          <p:spPr bwMode="auto">
            <a:xfrm>
              <a:off x="2832" y="3120"/>
              <a:ext cx="528" cy="432"/>
            </a:xfrm>
            <a:custGeom>
              <a:avLst/>
              <a:gdLst>
                <a:gd name="T0" fmla="*/ 0 w 528"/>
                <a:gd name="T1" fmla="*/ 432 h 432"/>
                <a:gd name="T2" fmla="*/ 48 w 528"/>
                <a:gd name="T3" fmla="*/ 0 h 432"/>
                <a:gd name="T4" fmla="*/ 528 w 528"/>
                <a:gd name="T5" fmla="*/ 288 h 432"/>
                <a:gd name="T6" fmla="*/ 0 w 528"/>
                <a:gd name="T7" fmla="*/ 432 h 432"/>
                <a:gd name="T8" fmla="*/ 0 60000 65536"/>
                <a:gd name="T9" fmla="*/ 0 60000 65536"/>
                <a:gd name="T10" fmla="*/ 0 60000 65536"/>
                <a:gd name="T11" fmla="*/ 0 60000 65536"/>
                <a:gd name="T12" fmla="*/ 0 w 528"/>
                <a:gd name="T13" fmla="*/ 0 h 432"/>
                <a:gd name="T14" fmla="*/ 528 w 528"/>
                <a:gd name="T15" fmla="*/ 432 h 432"/>
              </a:gdLst>
              <a:ahLst/>
              <a:cxnLst>
                <a:cxn ang="T8">
                  <a:pos x="T0" y="T1"/>
                </a:cxn>
                <a:cxn ang="T9">
                  <a:pos x="T2" y="T3"/>
                </a:cxn>
                <a:cxn ang="T10">
                  <a:pos x="T4" y="T5"/>
                </a:cxn>
                <a:cxn ang="T11">
                  <a:pos x="T6" y="T7"/>
                </a:cxn>
              </a:cxnLst>
              <a:rect l="T12" t="T13" r="T14" b="T15"/>
              <a:pathLst>
                <a:path w="528" h="432">
                  <a:moveTo>
                    <a:pt x="0" y="432"/>
                  </a:moveTo>
                  <a:lnTo>
                    <a:pt x="48" y="0"/>
                  </a:lnTo>
                  <a:lnTo>
                    <a:pt x="528" y="288"/>
                  </a:lnTo>
                  <a:lnTo>
                    <a:pt x="0" y="432"/>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54" name="Freeform 8"/>
            <p:cNvSpPr>
              <a:spLocks/>
            </p:cNvSpPr>
            <p:nvPr/>
          </p:nvSpPr>
          <p:spPr bwMode="auto">
            <a:xfrm>
              <a:off x="2880" y="3120"/>
              <a:ext cx="480" cy="288"/>
            </a:xfrm>
            <a:custGeom>
              <a:avLst/>
              <a:gdLst>
                <a:gd name="T0" fmla="*/ 480 w 480"/>
                <a:gd name="T1" fmla="*/ 288 h 288"/>
                <a:gd name="T2" fmla="*/ 0 w 480"/>
                <a:gd name="T3" fmla="*/ 0 h 288"/>
                <a:gd name="T4" fmla="*/ 480 w 480"/>
                <a:gd name="T5" fmla="*/ 0 h 288"/>
                <a:gd name="T6" fmla="*/ 480 w 480"/>
                <a:gd name="T7" fmla="*/ 288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480" y="288"/>
                  </a:moveTo>
                  <a:lnTo>
                    <a:pt x="0" y="0"/>
                  </a:lnTo>
                  <a:lnTo>
                    <a:pt x="480" y="0"/>
                  </a:lnTo>
                  <a:lnTo>
                    <a:pt x="480" y="288"/>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55" name="Freeform 9"/>
            <p:cNvSpPr>
              <a:spLocks/>
            </p:cNvSpPr>
            <p:nvPr/>
          </p:nvSpPr>
          <p:spPr bwMode="auto">
            <a:xfrm>
              <a:off x="2880" y="2832"/>
              <a:ext cx="480" cy="288"/>
            </a:xfrm>
            <a:custGeom>
              <a:avLst/>
              <a:gdLst>
                <a:gd name="T0" fmla="*/ 480 w 480"/>
                <a:gd name="T1" fmla="*/ 288 h 288"/>
                <a:gd name="T2" fmla="*/ 0 w 480"/>
                <a:gd name="T3" fmla="*/ 288 h 288"/>
                <a:gd name="T4" fmla="*/ 96 w 480"/>
                <a:gd name="T5" fmla="*/ 0 h 288"/>
                <a:gd name="T6" fmla="*/ 480 w 480"/>
                <a:gd name="T7" fmla="*/ 288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480" y="288"/>
                  </a:moveTo>
                  <a:lnTo>
                    <a:pt x="0" y="288"/>
                  </a:lnTo>
                  <a:lnTo>
                    <a:pt x="96" y="0"/>
                  </a:lnTo>
                  <a:lnTo>
                    <a:pt x="480" y="288"/>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56" name="Freeform 10"/>
            <p:cNvSpPr>
              <a:spLocks/>
            </p:cNvSpPr>
            <p:nvPr/>
          </p:nvSpPr>
          <p:spPr bwMode="auto">
            <a:xfrm>
              <a:off x="2544" y="2832"/>
              <a:ext cx="432" cy="288"/>
            </a:xfrm>
            <a:custGeom>
              <a:avLst/>
              <a:gdLst>
                <a:gd name="T0" fmla="*/ 432 w 432"/>
                <a:gd name="T1" fmla="*/ 0 h 288"/>
                <a:gd name="T2" fmla="*/ 336 w 432"/>
                <a:gd name="T3" fmla="*/ 288 h 288"/>
                <a:gd name="T4" fmla="*/ 0 w 432"/>
                <a:gd name="T5" fmla="*/ 144 h 288"/>
                <a:gd name="T6" fmla="*/ 432 w 432"/>
                <a:gd name="T7" fmla="*/ 0 h 288"/>
                <a:gd name="T8" fmla="*/ 0 60000 65536"/>
                <a:gd name="T9" fmla="*/ 0 60000 65536"/>
                <a:gd name="T10" fmla="*/ 0 60000 65536"/>
                <a:gd name="T11" fmla="*/ 0 60000 65536"/>
                <a:gd name="T12" fmla="*/ 0 w 432"/>
                <a:gd name="T13" fmla="*/ 0 h 288"/>
                <a:gd name="T14" fmla="*/ 432 w 432"/>
                <a:gd name="T15" fmla="*/ 288 h 288"/>
              </a:gdLst>
              <a:ahLst/>
              <a:cxnLst>
                <a:cxn ang="T8">
                  <a:pos x="T0" y="T1"/>
                </a:cxn>
                <a:cxn ang="T9">
                  <a:pos x="T2" y="T3"/>
                </a:cxn>
                <a:cxn ang="T10">
                  <a:pos x="T4" y="T5"/>
                </a:cxn>
                <a:cxn ang="T11">
                  <a:pos x="T6" y="T7"/>
                </a:cxn>
              </a:cxnLst>
              <a:rect l="T12" t="T13" r="T14" b="T15"/>
              <a:pathLst>
                <a:path w="432" h="288">
                  <a:moveTo>
                    <a:pt x="432" y="0"/>
                  </a:moveTo>
                  <a:lnTo>
                    <a:pt x="336" y="288"/>
                  </a:lnTo>
                  <a:lnTo>
                    <a:pt x="0" y="144"/>
                  </a:lnTo>
                  <a:lnTo>
                    <a:pt x="432"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nvGrpSpPr>
            <p:cNvPr id="3" name="Group 11"/>
            <p:cNvGrpSpPr>
              <a:grpSpLocks/>
            </p:cNvGrpSpPr>
            <p:nvPr/>
          </p:nvGrpSpPr>
          <p:grpSpPr bwMode="auto">
            <a:xfrm>
              <a:off x="2400" y="2784"/>
              <a:ext cx="1008" cy="816"/>
              <a:chOff x="1344" y="2640"/>
              <a:chExt cx="1008" cy="816"/>
            </a:xfrm>
          </p:grpSpPr>
          <p:sp>
            <p:nvSpPr>
              <p:cNvPr id="31772" name="Oval 12"/>
              <p:cNvSpPr>
                <a:spLocks noChangeArrowheads="1"/>
              </p:cNvSpPr>
              <p:nvPr/>
            </p:nvSpPr>
            <p:spPr bwMode="auto">
              <a:xfrm>
                <a:off x="1872" y="264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73" name="Oval 13"/>
              <p:cNvSpPr>
                <a:spLocks noChangeArrowheads="1"/>
              </p:cNvSpPr>
              <p:nvPr/>
            </p:nvSpPr>
            <p:spPr bwMode="auto">
              <a:xfrm>
                <a:off x="177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74" name="Oval 14"/>
              <p:cNvSpPr>
                <a:spLocks noChangeArrowheads="1"/>
              </p:cNvSpPr>
              <p:nvPr/>
            </p:nvSpPr>
            <p:spPr bwMode="auto">
              <a:xfrm>
                <a:off x="1440" y="2784"/>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75" name="Oval 15"/>
              <p:cNvSpPr>
                <a:spLocks noChangeArrowheads="1"/>
              </p:cNvSpPr>
              <p:nvPr/>
            </p:nvSpPr>
            <p:spPr bwMode="auto">
              <a:xfrm>
                <a:off x="225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76" name="Oval 16"/>
              <p:cNvSpPr>
                <a:spLocks noChangeArrowheads="1"/>
              </p:cNvSpPr>
              <p:nvPr/>
            </p:nvSpPr>
            <p:spPr bwMode="auto">
              <a:xfrm>
                <a:off x="1344" y="312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77" name="Oval 17"/>
              <p:cNvSpPr>
                <a:spLocks noChangeArrowheads="1"/>
              </p:cNvSpPr>
              <p:nvPr/>
            </p:nvSpPr>
            <p:spPr bwMode="auto">
              <a:xfrm>
                <a:off x="1728" y="336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78" name="Oval 18"/>
              <p:cNvSpPr>
                <a:spLocks noChangeArrowheads="1"/>
              </p:cNvSpPr>
              <p:nvPr/>
            </p:nvSpPr>
            <p:spPr bwMode="auto">
              <a:xfrm>
                <a:off x="2256" y="3216"/>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sp>
          <p:nvSpPr>
            <p:cNvPr id="31758" name="Freeform 19"/>
            <p:cNvSpPr>
              <a:spLocks/>
            </p:cNvSpPr>
            <p:nvPr/>
          </p:nvSpPr>
          <p:spPr bwMode="auto">
            <a:xfrm>
              <a:off x="4032" y="3120"/>
              <a:ext cx="912" cy="192"/>
            </a:xfrm>
            <a:custGeom>
              <a:avLst/>
              <a:gdLst>
                <a:gd name="T0" fmla="*/ 0 w 912"/>
                <a:gd name="T1" fmla="*/ 192 h 192"/>
                <a:gd name="T2" fmla="*/ 432 w 912"/>
                <a:gd name="T3" fmla="*/ 0 h 192"/>
                <a:gd name="T4" fmla="*/ 912 w 912"/>
                <a:gd name="T5" fmla="*/ 0 h 192"/>
                <a:gd name="T6" fmla="*/ 0 w 912"/>
                <a:gd name="T7" fmla="*/ 192 h 192"/>
                <a:gd name="T8" fmla="*/ 0 60000 65536"/>
                <a:gd name="T9" fmla="*/ 0 60000 65536"/>
                <a:gd name="T10" fmla="*/ 0 60000 65536"/>
                <a:gd name="T11" fmla="*/ 0 60000 65536"/>
                <a:gd name="T12" fmla="*/ 0 w 912"/>
                <a:gd name="T13" fmla="*/ 0 h 192"/>
                <a:gd name="T14" fmla="*/ 912 w 912"/>
                <a:gd name="T15" fmla="*/ 192 h 192"/>
              </a:gdLst>
              <a:ahLst/>
              <a:cxnLst>
                <a:cxn ang="T8">
                  <a:pos x="T0" y="T1"/>
                </a:cxn>
                <a:cxn ang="T9">
                  <a:pos x="T2" y="T3"/>
                </a:cxn>
                <a:cxn ang="T10">
                  <a:pos x="T4" y="T5"/>
                </a:cxn>
                <a:cxn ang="T11">
                  <a:pos x="T6" y="T7"/>
                </a:cxn>
              </a:cxnLst>
              <a:rect l="T12" t="T13" r="T14" b="T15"/>
              <a:pathLst>
                <a:path w="912" h="192">
                  <a:moveTo>
                    <a:pt x="0" y="192"/>
                  </a:moveTo>
                  <a:lnTo>
                    <a:pt x="432" y="0"/>
                  </a:lnTo>
                  <a:lnTo>
                    <a:pt x="912" y="0"/>
                  </a:lnTo>
                  <a:lnTo>
                    <a:pt x="0" y="192"/>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59" name="Freeform 20"/>
            <p:cNvSpPr>
              <a:spLocks/>
            </p:cNvSpPr>
            <p:nvPr/>
          </p:nvSpPr>
          <p:spPr bwMode="auto">
            <a:xfrm>
              <a:off x="4032" y="3120"/>
              <a:ext cx="912" cy="288"/>
            </a:xfrm>
            <a:custGeom>
              <a:avLst/>
              <a:gdLst>
                <a:gd name="T0" fmla="*/ 0 w 912"/>
                <a:gd name="T1" fmla="*/ 192 h 288"/>
                <a:gd name="T2" fmla="*/ 912 w 912"/>
                <a:gd name="T3" fmla="*/ 288 h 288"/>
                <a:gd name="T4" fmla="*/ 912 w 912"/>
                <a:gd name="T5" fmla="*/ 0 h 288"/>
                <a:gd name="T6" fmla="*/ 0 w 912"/>
                <a:gd name="T7" fmla="*/ 192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192"/>
                  </a:moveTo>
                  <a:lnTo>
                    <a:pt x="912" y="288"/>
                  </a:lnTo>
                  <a:lnTo>
                    <a:pt x="912" y="0"/>
                  </a:lnTo>
                  <a:lnTo>
                    <a:pt x="0" y="192"/>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60" name="Freeform 21"/>
            <p:cNvSpPr>
              <a:spLocks/>
            </p:cNvSpPr>
            <p:nvPr/>
          </p:nvSpPr>
          <p:spPr bwMode="auto">
            <a:xfrm>
              <a:off x="4032" y="3312"/>
              <a:ext cx="912" cy="240"/>
            </a:xfrm>
            <a:custGeom>
              <a:avLst/>
              <a:gdLst>
                <a:gd name="T0" fmla="*/ 0 w 912"/>
                <a:gd name="T1" fmla="*/ 0 h 240"/>
                <a:gd name="T2" fmla="*/ 912 w 912"/>
                <a:gd name="T3" fmla="*/ 96 h 240"/>
                <a:gd name="T4" fmla="*/ 384 w 912"/>
                <a:gd name="T5" fmla="*/ 240 h 240"/>
                <a:gd name="T6" fmla="*/ 0 w 912"/>
                <a:gd name="T7" fmla="*/ 0 h 240"/>
                <a:gd name="T8" fmla="*/ 0 60000 65536"/>
                <a:gd name="T9" fmla="*/ 0 60000 65536"/>
                <a:gd name="T10" fmla="*/ 0 60000 65536"/>
                <a:gd name="T11" fmla="*/ 0 60000 65536"/>
                <a:gd name="T12" fmla="*/ 0 w 912"/>
                <a:gd name="T13" fmla="*/ 0 h 240"/>
                <a:gd name="T14" fmla="*/ 912 w 912"/>
                <a:gd name="T15" fmla="*/ 240 h 240"/>
              </a:gdLst>
              <a:ahLst/>
              <a:cxnLst>
                <a:cxn ang="T8">
                  <a:pos x="T0" y="T1"/>
                </a:cxn>
                <a:cxn ang="T9">
                  <a:pos x="T2" y="T3"/>
                </a:cxn>
                <a:cxn ang="T10">
                  <a:pos x="T4" y="T5"/>
                </a:cxn>
                <a:cxn ang="T11">
                  <a:pos x="T6" y="T7"/>
                </a:cxn>
              </a:cxnLst>
              <a:rect l="T12" t="T13" r="T14" b="T15"/>
              <a:pathLst>
                <a:path w="912" h="240">
                  <a:moveTo>
                    <a:pt x="0" y="0"/>
                  </a:moveTo>
                  <a:lnTo>
                    <a:pt x="912" y="96"/>
                  </a:lnTo>
                  <a:lnTo>
                    <a:pt x="384" y="240"/>
                  </a:lnTo>
                  <a:lnTo>
                    <a:pt x="0"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61" name="Freeform 22"/>
            <p:cNvSpPr>
              <a:spLocks/>
            </p:cNvSpPr>
            <p:nvPr/>
          </p:nvSpPr>
          <p:spPr bwMode="auto">
            <a:xfrm>
              <a:off x="4032" y="2832"/>
              <a:ext cx="528" cy="480"/>
            </a:xfrm>
            <a:custGeom>
              <a:avLst/>
              <a:gdLst>
                <a:gd name="T0" fmla="*/ 0 w 528"/>
                <a:gd name="T1" fmla="*/ 480 h 480"/>
                <a:gd name="T2" fmla="*/ 96 w 528"/>
                <a:gd name="T3" fmla="*/ 144 h 480"/>
                <a:gd name="T4" fmla="*/ 528 w 528"/>
                <a:gd name="T5" fmla="*/ 0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96" y="144"/>
                  </a:lnTo>
                  <a:lnTo>
                    <a:pt x="528" y="0"/>
                  </a:lnTo>
                  <a:lnTo>
                    <a:pt x="0" y="480"/>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62" name="Freeform 23"/>
            <p:cNvSpPr>
              <a:spLocks/>
            </p:cNvSpPr>
            <p:nvPr/>
          </p:nvSpPr>
          <p:spPr bwMode="auto">
            <a:xfrm>
              <a:off x="4032" y="2832"/>
              <a:ext cx="528" cy="480"/>
            </a:xfrm>
            <a:custGeom>
              <a:avLst/>
              <a:gdLst>
                <a:gd name="T0" fmla="*/ 0 w 528"/>
                <a:gd name="T1" fmla="*/ 480 h 480"/>
                <a:gd name="T2" fmla="*/ 528 w 528"/>
                <a:gd name="T3" fmla="*/ 0 h 480"/>
                <a:gd name="T4" fmla="*/ 432 w 528"/>
                <a:gd name="T5" fmla="*/ 288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528" y="0"/>
                  </a:lnTo>
                  <a:lnTo>
                    <a:pt x="432" y="288"/>
                  </a:lnTo>
                  <a:lnTo>
                    <a:pt x="0" y="480"/>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1763" name="Freeform 24"/>
            <p:cNvSpPr>
              <a:spLocks/>
            </p:cNvSpPr>
            <p:nvPr/>
          </p:nvSpPr>
          <p:spPr bwMode="auto">
            <a:xfrm>
              <a:off x="4464" y="2832"/>
              <a:ext cx="480" cy="288"/>
            </a:xfrm>
            <a:custGeom>
              <a:avLst/>
              <a:gdLst>
                <a:gd name="T0" fmla="*/ 96 w 480"/>
                <a:gd name="T1" fmla="*/ 0 h 288"/>
                <a:gd name="T2" fmla="*/ 0 w 480"/>
                <a:gd name="T3" fmla="*/ 288 h 288"/>
                <a:gd name="T4" fmla="*/ 480 w 480"/>
                <a:gd name="T5" fmla="*/ 288 h 288"/>
                <a:gd name="T6" fmla="*/ 96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96" y="0"/>
                  </a:moveTo>
                  <a:lnTo>
                    <a:pt x="0" y="288"/>
                  </a:lnTo>
                  <a:lnTo>
                    <a:pt x="480" y="288"/>
                  </a:lnTo>
                  <a:lnTo>
                    <a:pt x="96"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nvGrpSpPr>
            <p:cNvPr id="4" name="Group 25"/>
            <p:cNvGrpSpPr>
              <a:grpSpLocks/>
            </p:cNvGrpSpPr>
            <p:nvPr/>
          </p:nvGrpSpPr>
          <p:grpSpPr bwMode="auto">
            <a:xfrm>
              <a:off x="3984" y="2784"/>
              <a:ext cx="1008" cy="816"/>
              <a:chOff x="1344" y="2640"/>
              <a:chExt cx="1008" cy="816"/>
            </a:xfrm>
          </p:grpSpPr>
          <p:sp>
            <p:nvSpPr>
              <p:cNvPr id="31765" name="Oval 26"/>
              <p:cNvSpPr>
                <a:spLocks noChangeArrowheads="1"/>
              </p:cNvSpPr>
              <p:nvPr/>
            </p:nvSpPr>
            <p:spPr bwMode="auto">
              <a:xfrm>
                <a:off x="1872" y="264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66" name="Oval 27"/>
              <p:cNvSpPr>
                <a:spLocks noChangeArrowheads="1"/>
              </p:cNvSpPr>
              <p:nvPr/>
            </p:nvSpPr>
            <p:spPr bwMode="auto">
              <a:xfrm>
                <a:off x="177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67" name="Oval 28"/>
              <p:cNvSpPr>
                <a:spLocks noChangeArrowheads="1"/>
              </p:cNvSpPr>
              <p:nvPr/>
            </p:nvSpPr>
            <p:spPr bwMode="auto">
              <a:xfrm>
                <a:off x="1440" y="2784"/>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68" name="Oval 29"/>
              <p:cNvSpPr>
                <a:spLocks noChangeArrowheads="1"/>
              </p:cNvSpPr>
              <p:nvPr/>
            </p:nvSpPr>
            <p:spPr bwMode="auto">
              <a:xfrm>
                <a:off x="2256" y="2928"/>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69" name="Oval 30"/>
              <p:cNvSpPr>
                <a:spLocks noChangeArrowheads="1"/>
              </p:cNvSpPr>
              <p:nvPr/>
            </p:nvSpPr>
            <p:spPr bwMode="auto">
              <a:xfrm>
                <a:off x="1344" y="312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70" name="Oval 31"/>
              <p:cNvSpPr>
                <a:spLocks noChangeArrowheads="1"/>
              </p:cNvSpPr>
              <p:nvPr/>
            </p:nvSpPr>
            <p:spPr bwMode="auto">
              <a:xfrm>
                <a:off x="1728" y="3360"/>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1771" name="Oval 32"/>
              <p:cNvSpPr>
                <a:spLocks noChangeArrowheads="1"/>
              </p:cNvSpPr>
              <p:nvPr/>
            </p:nvSpPr>
            <p:spPr bwMode="auto">
              <a:xfrm>
                <a:off x="2256" y="3216"/>
                <a:ext cx="96" cy="96"/>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grpSp>
      <p:sp>
        <p:nvSpPr>
          <p:cNvPr id="31749" name="Text Box 33"/>
          <p:cNvSpPr txBox="1">
            <a:spLocks noChangeArrowheads="1"/>
          </p:cNvSpPr>
          <p:nvPr/>
        </p:nvSpPr>
        <p:spPr bwMode="auto">
          <a:xfrm>
            <a:off x="2286000" y="5943600"/>
            <a:ext cx="692150" cy="366713"/>
          </a:xfrm>
          <a:prstGeom prst="rect">
            <a:avLst/>
          </a:prstGeom>
          <a:noFill/>
          <a:ln w="38100">
            <a:noFill/>
            <a:miter lim="800000"/>
            <a:headEnd/>
            <a:tailEnd/>
          </a:ln>
        </p:spPr>
        <p:txBody>
          <a:bodyPr wrap="none">
            <a:spAutoFit/>
          </a:bodyPr>
          <a:lstStyle/>
          <a:p>
            <a:pPr algn="r" rtl="1"/>
            <a:r>
              <a:rPr lang="en-US" smtClean="0">
                <a:solidFill>
                  <a:srgbClr val="000000"/>
                </a:solidFill>
                <a:cs typeface="Arial" charset="0"/>
              </a:rPr>
              <a:t>good</a:t>
            </a:r>
          </a:p>
        </p:txBody>
      </p:sp>
      <p:sp>
        <p:nvSpPr>
          <p:cNvPr id="31750" name="Text Box 34"/>
          <p:cNvSpPr txBox="1">
            <a:spLocks noChangeArrowheads="1"/>
          </p:cNvSpPr>
          <p:nvPr/>
        </p:nvSpPr>
        <p:spPr bwMode="auto">
          <a:xfrm>
            <a:off x="6019800" y="5943600"/>
            <a:ext cx="565150" cy="366713"/>
          </a:xfrm>
          <a:prstGeom prst="rect">
            <a:avLst/>
          </a:prstGeom>
          <a:noFill/>
          <a:ln w="38100">
            <a:noFill/>
            <a:miter lim="800000"/>
            <a:headEnd/>
            <a:tailEnd/>
          </a:ln>
        </p:spPr>
        <p:txBody>
          <a:bodyPr wrap="none">
            <a:spAutoFit/>
          </a:bodyPr>
          <a:lstStyle/>
          <a:p>
            <a:pPr algn="r" rtl="1"/>
            <a:r>
              <a:rPr lang="en-US" smtClean="0">
                <a:solidFill>
                  <a:srgbClr val="000000"/>
                </a:solidFill>
                <a:cs typeface="Arial" charset="0"/>
              </a:rPr>
              <a:t>bad</a:t>
            </a:r>
          </a:p>
        </p:txBody>
      </p:sp>
    </p:spTree>
    <p:extLst>
      <p:ext uri="{BB962C8B-B14F-4D97-AF65-F5344CB8AC3E}">
        <p14:creationId xmlns:p14="http://schemas.microsoft.com/office/powerpoint/2010/main" val="238563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Improving a Triangulation</a:t>
            </a:r>
          </a:p>
        </p:txBody>
      </p:sp>
      <p:sp>
        <p:nvSpPr>
          <p:cNvPr id="32771" name="Rectangle 3"/>
          <p:cNvSpPr>
            <a:spLocks noGrp="1" noChangeArrowheads="1"/>
          </p:cNvSpPr>
          <p:nvPr>
            <p:ph type="body" idx="1"/>
          </p:nvPr>
        </p:nvSpPr>
        <p:spPr>
          <a:xfrm>
            <a:off x="685800" y="914400"/>
            <a:ext cx="7772400" cy="1397000"/>
          </a:xfrm>
        </p:spPr>
        <p:txBody>
          <a:bodyPr/>
          <a:lstStyle/>
          <a:p>
            <a:pPr marL="0" indent="0"/>
            <a:r>
              <a:rPr lang="en-US" dirty="0" smtClean="0"/>
              <a:t>In any convex quadrangle, an </a:t>
            </a:r>
            <a:r>
              <a:rPr lang="en-US" i="1" dirty="0" smtClean="0"/>
              <a:t>edge flip</a:t>
            </a:r>
            <a:r>
              <a:rPr lang="en-US" dirty="0" smtClean="0"/>
              <a:t> is possible. If this flip </a:t>
            </a:r>
            <a:r>
              <a:rPr lang="en-US" i="1" dirty="0" smtClean="0"/>
              <a:t>improves</a:t>
            </a:r>
            <a:r>
              <a:rPr lang="en-US" dirty="0" smtClean="0"/>
              <a:t> the triangulation locally, it also improves the global triangulation.</a:t>
            </a:r>
          </a:p>
        </p:txBody>
      </p:sp>
      <p:sp>
        <p:nvSpPr>
          <p:cNvPr id="32772" name="Freeform 4"/>
          <p:cNvSpPr>
            <a:spLocks/>
          </p:cNvSpPr>
          <p:nvPr/>
        </p:nvSpPr>
        <p:spPr bwMode="auto">
          <a:xfrm>
            <a:off x="2514600" y="2971800"/>
            <a:ext cx="1066800" cy="1447800"/>
          </a:xfrm>
          <a:custGeom>
            <a:avLst/>
            <a:gdLst>
              <a:gd name="T0" fmla="*/ 0 w 672"/>
              <a:gd name="T1" fmla="*/ 288 h 912"/>
              <a:gd name="T2" fmla="*/ 624 w 672"/>
              <a:gd name="T3" fmla="*/ 0 h 912"/>
              <a:gd name="T4" fmla="*/ 672 w 672"/>
              <a:gd name="T5" fmla="*/ 912 h 912"/>
              <a:gd name="T6" fmla="*/ 144 w 672"/>
              <a:gd name="T7" fmla="*/ 768 h 912"/>
              <a:gd name="T8" fmla="*/ 0 w 672"/>
              <a:gd name="T9" fmla="*/ 288 h 912"/>
              <a:gd name="T10" fmla="*/ 0 60000 65536"/>
              <a:gd name="T11" fmla="*/ 0 60000 65536"/>
              <a:gd name="T12" fmla="*/ 0 60000 65536"/>
              <a:gd name="T13" fmla="*/ 0 60000 65536"/>
              <a:gd name="T14" fmla="*/ 0 60000 65536"/>
              <a:gd name="T15" fmla="*/ 0 w 672"/>
              <a:gd name="T16" fmla="*/ 0 h 912"/>
              <a:gd name="T17" fmla="*/ 672 w 672"/>
              <a:gd name="T18" fmla="*/ 912 h 912"/>
            </a:gdLst>
            <a:ahLst/>
            <a:cxnLst>
              <a:cxn ang="T10">
                <a:pos x="T0" y="T1"/>
              </a:cxn>
              <a:cxn ang="T11">
                <a:pos x="T2" y="T3"/>
              </a:cxn>
              <a:cxn ang="T12">
                <a:pos x="T4" y="T5"/>
              </a:cxn>
              <a:cxn ang="T13">
                <a:pos x="T6" y="T7"/>
              </a:cxn>
              <a:cxn ang="T14">
                <a:pos x="T8" y="T9"/>
              </a:cxn>
            </a:cxnLst>
            <a:rect l="T15" t="T16" r="T17" b="T18"/>
            <a:pathLst>
              <a:path w="672" h="912">
                <a:moveTo>
                  <a:pt x="0" y="288"/>
                </a:moveTo>
                <a:lnTo>
                  <a:pt x="624" y="0"/>
                </a:lnTo>
                <a:lnTo>
                  <a:pt x="672" y="912"/>
                </a:lnTo>
                <a:lnTo>
                  <a:pt x="144" y="768"/>
                </a:lnTo>
                <a:lnTo>
                  <a:pt x="0" y="288"/>
                </a:lnTo>
                <a:close/>
              </a:path>
            </a:pathLst>
          </a:custGeom>
          <a:no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2773" name="Line 5"/>
          <p:cNvSpPr>
            <a:spLocks noChangeShapeType="1"/>
          </p:cNvSpPr>
          <p:nvPr/>
        </p:nvSpPr>
        <p:spPr bwMode="auto">
          <a:xfrm>
            <a:off x="2514600" y="3429000"/>
            <a:ext cx="1066800" cy="990600"/>
          </a:xfrm>
          <a:prstGeom prst="line">
            <a:avLst/>
          </a:prstGeom>
          <a:noFill/>
          <a:ln w="38100">
            <a:solidFill>
              <a:srgbClr val="66FF33"/>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32774" name="Freeform 6"/>
          <p:cNvSpPr>
            <a:spLocks/>
          </p:cNvSpPr>
          <p:nvPr/>
        </p:nvSpPr>
        <p:spPr bwMode="auto">
          <a:xfrm>
            <a:off x="5105400" y="2971800"/>
            <a:ext cx="1066800" cy="1447800"/>
          </a:xfrm>
          <a:custGeom>
            <a:avLst/>
            <a:gdLst>
              <a:gd name="T0" fmla="*/ 0 w 672"/>
              <a:gd name="T1" fmla="*/ 288 h 912"/>
              <a:gd name="T2" fmla="*/ 624 w 672"/>
              <a:gd name="T3" fmla="*/ 0 h 912"/>
              <a:gd name="T4" fmla="*/ 672 w 672"/>
              <a:gd name="T5" fmla="*/ 912 h 912"/>
              <a:gd name="T6" fmla="*/ 144 w 672"/>
              <a:gd name="T7" fmla="*/ 768 h 912"/>
              <a:gd name="T8" fmla="*/ 0 w 672"/>
              <a:gd name="T9" fmla="*/ 288 h 912"/>
              <a:gd name="T10" fmla="*/ 0 60000 65536"/>
              <a:gd name="T11" fmla="*/ 0 60000 65536"/>
              <a:gd name="T12" fmla="*/ 0 60000 65536"/>
              <a:gd name="T13" fmla="*/ 0 60000 65536"/>
              <a:gd name="T14" fmla="*/ 0 60000 65536"/>
              <a:gd name="T15" fmla="*/ 0 w 672"/>
              <a:gd name="T16" fmla="*/ 0 h 912"/>
              <a:gd name="T17" fmla="*/ 672 w 672"/>
              <a:gd name="T18" fmla="*/ 912 h 912"/>
            </a:gdLst>
            <a:ahLst/>
            <a:cxnLst>
              <a:cxn ang="T10">
                <a:pos x="T0" y="T1"/>
              </a:cxn>
              <a:cxn ang="T11">
                <a:pos x="T2" y="T3"/>
              </a:cxn>
              <a:cxn ang="T12">
                <a:pos x="T4" y="T5"/>
              </a:cxn>
              <a:cxn ang="T13">
                <a:pos x="T6" y="T7"/>
              </a:cxn>
              <a:cxn ang="T14">
                <a:pos x="T8" y="T9"/>
              </a:cxn>
            </a:cxnLst>
            <a:rect l="T15" t="T16" r="T17" b="T18"/>
            <a:pathLst>
              <a:path w="672" h="912">
                <a:moveTo>
                  <a:pt x="0" y="288"/>
                </a:moveTo>
                <a:lnTo>
                  <a:pt x="624" y="0"/>
                </a:lnTo>
                <a:lnTo>
                  <a:pt x="672" y="912"/>
                </a:lnTo>
                <a:lnTo>
                  <a:pt x="144" y="768"/>
                </a:lnTo>
                <a:lnTo>
                  <a:pt x="0" y="288"/>
                </a:lnTo>
                <a:close/>
              </a:path>
            </a:pathLst>
          </a:custGeom>
          <a:no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2775" name="Line 7"/>
          <p:cNvSpPr>
            <a:spLocks noChangeShapeType="1"/>
          </p:cNvSpPr>
          <p:nvPr/>
        </p:nvSpPr>
        <p:spPr bwMode="auto">
          <a:xfrm flipV="1">
            <a:off x="5334000" y="2971800"/>
            <a:ext cx="762000" cy="1219200"/>
          </a:xfrm>
          <a:prstGeom prst="line">
            <a:avLst/>
          </a:prstGeom>
          <a:noFill/>
          <a:ln w="38100">
            <a:solidFill>
              <a:schemeClr val="tx2"/>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32776" name="Line 8"/>
          <p:cNvSpPr>
            <a:spLocks noChangeShapeType="1"/>
          </p:cNvSpPr>
          <p:nvPr/>
        </p:nvSpPr>
        <p:spPr bwMode="auto">
          <a:xfrm>
            <a:off x="4114800" y="3657600"/>
            <a:ext cx="457200" cy="0"/>
          </a:xfrm>
          <a:prstGeom prst="line">
            <a:avLst/>
          </a:prstGeom>
          <a:noFill/>
          <a:ln w="38100">
            <a:solidFill>
              <a:schemeClr val="tx1"/>
            </a:solidFill>
            <a:round/>
            <a:headEnd/>
            <a:tailEnd type="triangl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2777" name="Rectangle 9"/>
          <p:cNvSpPr>
            <a:spLocks noChangeArrowheads="1"/>
          </p:cNvSpPr>
          <p:nvPr/>
        </p:nvSpPr>
        <p:spPr bwMode="auto">
          <a:xfrm>
            <a:off x="685800" y="4724400"/>
            <a:ext cx="7772400" cy="1066800"/>
          </a:xfrm>
          <a:prstGeom prst="rect">
            <a:avLst/>
          </a:prstGeom>
          <a:noFill/>
          <a:ln w="9525">
            <a:noFill/>
            <a:miter lim="800000"/>
            <a:headEnd/>
            <a:tailEnd/>
          </a:ln>
        </p:spPr>
        <p:txBody>
          <a:bodyPr/>
          <a:lstStyle/>
          <a:p>
            <a:pPr eaLnBrk="0" hangingPunct="0">
              <a:spcBef>
                <a:spcPct val="20000"/>
              </a:spcBef>
            </a:pPr>
            <a:r>
              <a:rPr lang="en-US" sz="2400" dirty="0" smtClean="0">
                <a:solidFill>
                  <a:srgbClr val="000000"/>
                </a:solidFill>
              </a:rPr>
              <a:t>If an edge flip improves the triangulation, the first edge is called “</a:t>
            </a:r>
            <a:r>
              <a:rPr lang="en-US" sz="2400" i="1" dirty="0" smtClean="0">
                <a:solidFill>
                  <a:srgbClr val="000000"/>
                </a:solidFill>
              </a:rPr>
              <a:t>illegal”</a:t>
            </a:r>
            <a:r>
              <a:rPr lang="en-US" sz="2400" dirty="0" smtClean="0">
                <a:solidFill>
                  <a:srgbClr val="000000"/>
                </a:solidFill>
              </a:rPr>
              <a:t>.</a:t>
            </a:r>
          </a:p>
        </p:txBody>
      </p:sp>
    </p:spTree>
    <p:extLst>
      <p:ext uri="{BB962C8B-B14F-4D97-AF65-F5344CB8AC3E}">
        <p14:creationId xmlns:p14="http://schemas.microsoft.com/office/powerpoint/2010/main" val="778582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7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7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7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773" grpId="0" animBg="1"/>
      <p:bldP spid="32774" grpId="0" animBg="1"/>
      <p:bldP spid="32775" grpId="0" animBg="1"/>
      <p:bldP spid="32776" grpId="0" animBg="1"/>
      <p:bldP spid="3277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atin typeface="Arial" charset="0"/>
              </a:rPr>
              <a:t>Illegal Edges</a:t>
            </a:r>
          </a:p>
        </p:txBody>
      </p:sp>
      <p:sp>
        <p:nvSpPr>
          <p:cNvPr id="33795" name="Rectangle 3"/>
          <p:cNvSpPr>
            <a:spLocks noGrp="1" noChangeArrowheads="1"/>
          </p:cNvSpPr>
          <p:nvPr>
            <p:ph type="body" idx="1"/>
          </p:nvPr>
        </p:nvSpPr>
        <p:spPr>
          <a:xfrm>
            <a:off x="666750" y="1247775"/>
            <a:ext cx="7772400" cy="1295400"/>
          </a:xfrm>
        </p:spPr>
        <p:txBody>
          <a:bodyPr/>
          <a:lstStyle/>
          <a:p>
            <a:r>
              <a:rPr lang="en-US" sz="2000" b="1">
                <a:latin typeface="Arial" charset="0"/>
              </a:rPr>
              <a:t>Lemma:</a:t>
            </a:r>
            <a:r>
              <a:rPr lang="en-US" sz="2000">
                <a:latin typeface="Arial" charset="0"/>
              </a:rPr>
              <a:t> An edge </a:t>
            </a:r>
            <a:r>
              <a:rPr lang="en-US" sz="2000" i="1">
                <a:latin typeface="Arial" charset="0"/>
              </a:rPr>
              <a:t>pq</a:t>
            </a:r>
            <a:r>
              <a:rPr lang="en-US" sz="2000">
                <a:latin typeface="Arial" charset="0"/>
              </a:rPr>
              <a:t> is illegal iff one of its opposite vertices is inside the circle defined by the other three vertices.</a:t>
            </a:r>
          </a:p>
          <a:p>
            <a:r>
              <a:rPr lang="en-US" sz="2000" b="1">
                <a:latin typeface="Arial" charset="0"/>
              </a:rPr>
              <a:t>Proof:</a:t>
            </a:r>
            <a:r>
              <a:rPr lang="en-US" sz="2000">
                <a:latin typeface="Arial" charset="0"/>
              </a:rPr>
              <a:t> By Thales</a:t>
            </a:r>
            <a:r>
              <a:rPr lang="ja-JP" altLang="en-US" sz="2000">
                <a:latin typeface="Arial" charset="0"/>
              </a:rPr>
              <a:t>’</a:t>
            </a:r>
            <a:r>
              <a:rPr lang="en-US" sz="2000">
                <a:latin typeface="Arial" charset="0"/>
              </a:rPr>
              <a:t> theorem.</a:t>
            </a:r>
          </a:p>
          <a:p>
            <a:endParaRPr lang="en-US" sz="2000">
              <a:latin typeface="Arial" charset="0"/>
            </a:endParaRPr>
          </a:p>
        </p:txBody>
      </p:sp>
      <p:sp>
        <p:nvSpPr>
          <p:cNvPr id="33796" name="Freeform 4"/>
          <p:cNvSpPr>
            <a:spLocks/>
          </p:cNvSpPr>
          <p:nvPr/>
        </p:nvSpPr>
        <p:spPr bwMode="auto">
          <a:xfrm>
            <a:off x="2590800" y="2733675"/>
            <a:ext cx="1066800" cy="1447800"/>
          </a:xfrm>
          <a:custGeom>
            <a:avLst/>
            <a:gdLst>
              <a:gd name="T0" fmla="*/ 0 w 672"/>
              <a:gd name="T1" fmla="*/ 725805000 h 912"/>
              <a:gd name="T2" fmla="*/ 1572577500 w 672"/>
              <a:gd name="T3" fmla="*/ 0 h 912"/>
              <a:gd name="T4" fmla="*/ 1693545000 w 672"/>
              <a:gd name="T5" fmla="*/ 2147483647 h 912"/>
              <a:gd name="T6" fmla="*/ 362902500 w 672"/>
              <a:gd name="T7" fmla="*/ 1935480000 h 912"/>
              <a:gd name="T8" fmla="*/ 0 w 672"/>
              <a:gd name="T9" fmla="*/ 725805000 h 912"/>
              <a:gd name="T10" fmla="*/ 0 60000 65536"/>
              <a:gd name="T11" fmla="*/ 0 60000 65536"/>
              <a:gd name="T12" fmla="*/ 0 60000 65536"/>
              <a:gd name="T13" fmla="*/ 0 60000 65536"/>
              <a:gd name="T14" fmla="*/ 0 60000 65536"/>
              <a:gd name="T15" fmla="*/ 0 w 672"/>
              <a:gd name="T16" fmla="*/ 0 h 912"/>
              <a:gd name="T17" fmla="*/ 672 w 672"/>
              <a:gd name="T18" fmla="*/ 912 h 912"/>
            </a:gdLst>
            <a:ahLst/>
            <a:cxnLst>
              <a:cxn ang="T10">
                <a:pos x="T0" y="T1"/>
              </a:cxn>
              <a:cxn ang="T11">
                <a:pos x="T2" y="T3"/>
              </a:cxn>
              <a:cxn ang="T12">
                <a:pos x="T4" y="T5"/>
              </a:cxn>
              <a:cxn ang="T13">
                <a:pos x="T6" y="T7"/>
              </a:cxn>
              <a:cxn ang="T14">
                <a:pos x="T8" y="T9"/>
              </a:cxn>
            </a:cxnLst>
            <a:rect l="T15" t="T16" r="T17" b="T18"/>
            <a:pathLst>
              <a:path w="672" h="912">
                <a:moveTo>
                  <a:pt x="0" y="288"/>
                </a:moveTo>
                <a:lnTo>
                  <a:pt x="624" y="0"/>
                </a:lnTo>
                <a:lnTo>
                  <a:pt x="672" y="912"/>
                </a:lnTo>
                <a:lnTo>
                  <a:pt x="144" y="768"/>
                </a:lnTo>
                <a:lnTo>
                  <a:pt x="0" y="288"/>
                </a:lnTo>
                <a:close/>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3797" name="Line 5"/>
          <p:cNvSpPr>
            <a:spLocks noChangeShapeType="1"/>
          </p:cNvSpPr>
          <p:nvPr/>
        </p:nvSpPr>
        <p:spPr bwMode="auto">
          <a:xfrm>
            <a:off x="2590800" y="3190875"/>
            <a:ext cx="1066800" cy="990600"/>
          </a:xfrm>
          <a:prstGeom prst="line">
            <a:avLst/>
          </a:prstGeom>
          <a:noFill/>
          <a:ln w="38100">
            <a:solidFill>
              <a:srgbClr val="66FF33"/>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798" name="Freeform 6"/>
          <p:cNvSpPr>
            <a:spLocks/>
          </p:cNvSpPr>
          <p:nvPr/>
        </p:nvSpPr>
        <p:spPr bwMode="auto">
          <a:xfrm>
            <a:off x="5181600" y="2733675"/>
            <a:ext cx="1066800" cy="1447800"/>
          </a:xfrm>
          <a:custGeom>
            <a:avLst/>
            <a:gdLst>
              <a:gd name="T0" fmla="*/ 0 w 672"/>
              <a:gd name="T1" fmla="*/ 725805000 h 912"/>
              <a:gd name="T2" fmla="*/ 1572577500 w 672"/>
              <a:gd name="T3" fmla="*/ 0 h 912"/>
              <a:gd name="T4" fmla="*/ 1693545000 w 672"/>
              <a:gd name="T5" fmla="*/ 2147483647 h 912"/>
              <a:gd name="T6" fmla="*/ 362902500 w 672"/>
              <a:gd name="T7" fmla="*/ 1935480000 h 912"/>
              <a:gd name="T8" fmla="*/ 0 w 672"/>
              <a:gd name="T9" fmla="*/ 725805000 h 912"/>
              <a:gd name="T10" fmla="*/ 0 60000 65536"/>
              <a:gd name="T11" fmla="*/ 0 60000 65536"/>
              <a:gd name="T12" fmla="*/ 0 60000 65536"/>
              <a:gd name="T13" fmla="*/ 0 60000 65536"/>
              <a:gd name="T14" fmla="*/ 0 60000 65536"/>
              <a:gd name="T15" fmla="*/ 0 w 672"/>
              <a:gd name="T16" fmla="*/ 0 h 912"/>
              <a:gd name="T17" fmla="*/ 672 w 672"/>
              <a:gd name="T18" fmla="*/ 912 h 912"/>
            </a:gdLst>
            <a:ahLst/>
            <a:cxnLst>
              <a:cxn ang="T10">
                <a:pos x="T0" y="T1"/>
              </a:cxn>
              <a:cxn ang="T11">
                <a:pos x="T2" y="T3"/>
              </a:cxn>
              <a:cxn ang="T12">
                <a:pos x="T4" y="T5"/>
              </a:cxn>
              <a:cxn ang="T13">
                <a:pos x="T6" y="T7"/>
              </a:cxn>
              <a:cxn ang="T14">
                <a:pos x="T8" y="T9"/>
              </a:cxn>
            </a:cxnLst>
            <a:rect l="T15" t="T16" r="T17" b="T18"/>
            <a:pathLst>
              <a:path w="672" h="912">
                <a:moveTo>
                  <a:pt x="0" y="288"/>
                </a:moveTo>
                <a:lnTo>
                  <a:pt x="624" y="0"/>
                </a:lnTo>
                <a:lnTo>
                  <a:pt x="672" y="912"/>
                </a:lnTo>
                <a:lnTo>
                  <a:pt x="144" y="768"/>
                </a:lnTo>
                <a:lnTo>
                  <a:pt x="0" y="288"/>
                </a:lnTo>
                <a:close/>
              </a:path>
            </a:pathLst>
          </a:custGeom>
          <a:noFill/>
          <a:ln w="38100"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p>
            <a:endParaRPr lang="en-US"/>
          </a:p>
        </p:txBody>
      </p:sp>
      <p:sp>
        <p:nvSpPr>
          <p:cNvPr id="33799" name="Line 7"/>
          <p:cNvSpPr>
            <a:spLocks noChangeShapeType="1"/>
          </p:cNvSpPr>
          <p:nvPr/>
        </p:nvSpPr>
        <p:spPr bwMode="auto">
          <a:xfrm flipV="1">
            <a:off x="5410200" y="2733675"/>
            <a:ext cx="762000" cy="121920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33800" name="Rectangle 8"/>
          <p:cNvSpPr>
            <a:spLocks noChangeArrowheads="1"/>
          </p:cNvSpPr>
          <p:nvPr/>
        </p:nvSpPr>
        <p:spPr bwMode="auto">
          <a:xfrm>
            <a:off x="666750" y="4457700"/>
            <a:ext cx="7772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pPr>
            <a:r>
              <a:rPr lang="en-US" sz="2000" b="1">
                <a:latin typeface="Arial" charset="0"/>
              </a:rPr>
              <a:t>Theorem:</a:t>
            </a:r>
            <a:r>
              <a:rPr lang="en-US" sz="2000">
                <a:latin typeface="Arial" charset="0"/>
              </a:rPr>
              <a:t> A Delaunay triangulation does not contain illegal edges.</a:t>
            </a:r>
          </a:p>
          <a:p>
            <a:pPr marL="342900" indent="-342900" eaLnBrk="0" hangingPunct="0">
              <a:spcBef>
                <a:spcPct val="20000"/>
              </a:spcBef>
            </a:pPr>
            <a:r>
              <a:rPr lang="en-US" sz="2000" b="1">
                <a:latin typeface="Arial" charset="0"/>
              </a:rPr>
              <a:t>Corollary:</a:t>
            </a:r>
            <a:r>
              <a:rPr lang="en-US" sz="2000">
                <a:latin typeface="Arial" charset="0"/>
              </a:rPr>
              <a:t> A triangle is Delaunay iff the circle through its vertices is empty of other sites.</a:t>
            </a:r>
            <a:endParaRPr lang="he-IL" sz="2000">
              <a:latin typeface="Arial" charset="0"/>
            </a:endParaRPr>
          </a:p>
          <a:p>
            <a:pPr marL="342900" indent="-342900" eaLnBrk="0" hangingPunct="0">
              <a:spcBef>
                <a:spcPct val="20000"/>
              </a:spcBef>
            </a:pPr>
            <a:r>
              <a:rPr lang="en-US" sz="2000" b="1">
                <a:latin typeface="Arial" charset="0"/>
              </a:rPr>
              <a:t>Corollary:</a:t>
            </a:r>
            <a:r>
              <a:rPr lang="en-US" sz="2000">
                <a:latin typeface="Arial" charset="0"/>
              </a:rPr>
              <a:t> The Delaunay triangulation is not unique if more than three sites are co-circular.</a:t>
            </a:r>
          </a:p>
        </p:txBody>
      </p:sp>
      <p:sp>
        <p:nvSpPr>
          <p:cNvPr id="33801" name="Oval 9"/>
          <p:cNvSpPr>
            <a:spLocks noChangeArrowheads="1"/>
          </p:cNvSpPr>
          <p:nvPr/>
        </p:nvSpPr>
        <p:spPr bwMode="auto">
          <a:xfrm>
            <a:off x="2571750" y="2466975"/>
            <a:ext cx="1752600" cy="17526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
        <p:nvSpPr>
          <p:cNvPr id="33802" name="Oval 10"/>
          <p:cNvSpPr>
            <a:spLocks noChangeArrowheads="1"/>
          </p:cNvSpPr>
          <p:nvPr/>
        </p:nvSpPr>
        <p:spPr bwMode="auto">
          <a:xfrm>
            <a:off x="5151438" y="2679700"/>
            <a:ext cx="1466850" cy="144780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0" hangingPunct="0"/>
            <a:endParaRPr lang="en-US"/>
          </a:p>
        </p:txBody>
      </p:sp>
      <p:sp>
        <p:nvSpPr>
          <p:cNvPr id="33803" name="Oval 11"/>
          <p:cNvSpPr>
            <a:spLocks noChangeArrowheads="1"/>
          </p:cNvSpPr>
          <p:nvPr/>
        </p:nvSpPr>
        <p:spPr bwMode="auto">
          <a:xfrm>
            <a:off x="3505200" y="2657475"/>
            <a:ext cx="152400" cy="152400"/>
          </a:xfrm>
          <a:prstGeom prst="ellipse">
            <a:avLst/>
          </a:prstGeom>
          <a:solidFill>
            <a:schemeClr val="tx2"/>
          </a:solidFill>
          <a:ln w="19050">
            <a:solidFill>
              <a:schemeClr val="tx1"/>
            </a:solidFill>
            <a:round/>
            <a:headEnd/>
            <a:tailEnd/>
          </a:ln>
        </p:spPr>
        <p:txBody>
          <a:bodyPr anchor="ctr">
            <a:spAutoFit/>
          </a:bodyPr>
          <a:lstStyle/>
          <a:p>
            <a:pPr eaLnBrk="0" hangingPunct="0"/>
            <a:endParaRPr lang="en-US"/>
          </a:p>
        </p:txBody>
      </p:sp>
      <p:sp>
        <p:nvSpPr>
          <p:cNvPr id="33804" name="Text Box 12"/>
          <p:cNvSpPr txBox="1">
            <a:spLocks noChangeArrowheads="1"/>
          </p:cNvSpPr>
          <p:nvPr/>
        </p:nvSpPr>
        <p:spPr bwMode="auto">
          <a:xfrm>
            <a:off x="2286000" y="2886075"/>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rtl="1" eaLnBrk="1" hangingPunct="1">
              <a:spcBef>
                <a:spcPct val="50000"/>
              </a:spcBef>
            </a:pPr>
            <a:r>
              <a:rPr lang="en-US" sz="1800" i="1">
                <a:latin typeface="Arial" charset="0"/>
              </a:rPr>
              <a:t>p</a:t>
            </a:r>
          </a:p>
        </p:txBody>
      </p:sp>
      <p:sp>
        <p:nvSpPr>
          <p:cNvPr id="33805" name="Text Box 13"/>
          <p:cNvSpPr txBox="1">
            <a:spLocks noChangeArrowheads="1"/>
          </p:cNvSpPr>
          <p:nvPr/>
        </p:nvSpPr>
        <p:spPr bwMode="auto">
          <a:xfrm>
            <a:off x="3581400" y="4105275"/>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rtl="1" eaLnBrk="1" hangingPunct="1">
              <a:spcBef>
                <a:spcPct val="50000"/>
              </a:spcBef>
            </a:pPr>
            <a:r>
              <a:rPr lang="en-US" sz="1800" i="1">
                <a:latin typeface="Arial" charset="0"/>
              </a:rPr>
              <a:t>q</a:t>
            </a:r>
          </a:p>
        </p:txBody>
      </p:sp>
      <p:sp>
        <p:nvSpPr>
          <p:cNvPr id="33806" name="Oval 14"/>
          <p:cNvSpPr>
            <a:spLocks noChangeArrowheads="1"/>
          </p:cNvSpPr>
          <p:nvPr/>
        </p:nvSpPr>
        <p:spPr bwMode="auto">
          <a:xfrm>
            <a:off x="3581400" y="4105275"/>
            <a:ext cx="152400" cy="152400"/>
          </a:xfrm>
          <a:prstGeom prst="ellipse">
            <a:avLst/>
          </a:prstGeom>
          <a:solidFill>
            <a:schemeClr val="tx2"/>
          </a:solidFill>
          <a:ln w="19050">
            <a:solidFill>
              <a:schemeClr val="tx1"/>
            </a:solidFill>
            <a:round/>
            <a:headEnd/>
            <a:tailEnd/>
          </a:ln>
        </p:spPr>
        <p:txBody>
          <a:bodyPr anchor="ctr">
            <a:spAutoFit/>
          </a:bodyPr>
          <a:lstStyle/>
          <a:p>
            <a:pPr eaLnBrk="0" hangingPunct="0"/>
            <a:endParaRPr lang="en-US"/>
          </a:p>
        </p:txBody>
      </p:sp>
      <p:sp>
        <p:nvSpPr>
          <p:cNvPr id="33807" name="Oval 15"/>
          <p:cNvSpPr>
            <a:spLocks noChangeArrowheads="1"/>
          </p:cNvSpPr>
          <p:nvPr/>
        </p:nvSpPr>
        <p:spPr bwMode="auto">
          <a:xfrm>
            <a:off x="2743200" y="3856038"/>
            <a:ext cx="152400" cy="152400"/>
          </a:xfrm>
          <a:prstGeom prst="ellipse">
            <a:avLst/>
          </a:prstGeom>
          <a:solidFill>
            <a:schemeClr val="tx2"/>
          </a:solidFill>
          <a:ln w="19050">
            <a:solidFill>
              <a:schemeClr val="tx1"/>
            </a:solidFill>
            <a:round/>
            <a:headEnd/>
            <a:tailEnd/>
          </a:ln>
        </p:spPr>
        <p:txBody>
          <a:bodyPr anchor="ctr">
            <a:spAutoFit/>
          </a:bodyPr>
          <a:lstStyle/>
          <a:p>
            <a:pPr eaLnBrk="0" hangingPunct="0"/>
            <a:endParaRPr lang="en-US"/>
          </a:p>
        </p:txBody>
      </p:sp>
      <p:sp>
        <p:nvSpPr>
          <p:cNvPr id="33808" name="Oval 16"/>
          <p:cNvSpPr>
            <a:spLocks noChangeArrowheads="1"/>
          </p:cNvSpPr>
          <p:nvPr/>
        </p:nvSpPr>
        <p:spPr bwMode="auto">
          <a:xfrm>
            <a:off x="2514600" y="3114675"/>
            <a:ext cx="152400" cy="152400"/>
          </a:xfrm>
          <a:prstGeom prst="ellipse">
            <a:avLst/>
          </a:prstGeom>
          <a:solidFill>
            <a:schemeClr val="tx2"/>
          </a:solidFill>
          <a:ln w="19050">
            <a:solidFill>
              <a:schemeClr val="tx1"/>
            </a:solidFill>
            <a:round/>
            <a:headEnd/>
            <a:tailEnd/>
          </a:ln>
        </p:spPr>
        <p:txBody>
          <a:bodyPr anchor="ctr">
            <a:spAutoFit/>
          </a:bodyPr>
          <a:lstStyle/>
          <a:p>
            <a:pPr eaLnBrk="0" hangingPunct="0"/>
            <a:endParaRPr lang="en-US"/>
          </a:p>
        </p:txBody>
      </p:sp>
      <p:sp>
        <p:nvSpPr>
          <p:cNvPr id="33809" name="Oval 17"/>
          <p:cNvSpPr>
            <a:spLocks noChangeArrowheads="1"/>
          </p:cNvSpPr>
          <p:nvPr/>
        </p:nvSpPr>
        <p:spPr bwMode="auto">
          <a:xfrm>
            <a:off x="5334000" y="3876675"/>
            <a:ext cx="152400" cy="152400"/>
          </a:xfrm>
          <a:prstGeom prst="ellipse">
            <a:avLst/>
          </a:prstGeom>
          <a:solidFill>
            <a:schemeClr val="tx2"/>
          </a:solidFill>
          <a:ln w="19050">
            <a:solidFill>
              <a:schemeClr val="tx1"/>
            </a:solidFill>
            <a:round/>
            <a:headEnd/>
            <a:tailEnd/>
          </a:ln>
        </p:spPr>
        <p:txBody>
          <a:bodyPr anchor="ctr">
            <a:spAutoFit/>
          </a:bodyPr>
          <a:lstStyle/>
          <a:p>
            <a:pPr eaLnBrk="0" hangingPunct="0"/>
            <a:endParaRPr lang="en-US"/>
          </a:p>
        </p:txBody>
      </p:sp>
      <p:sp>
        <p:nvSpPr>
          <p:cNvPr id="33810" name="Oval 18"/>
          <p:cNvSpPr>
            <a:spLocks noChangeArrowheads="1"/>
          </p:cNvSpPr>
          <p:nvPr/>
        </p:nvSpPr>
        <p:spPr bwMode="auto">
          <a:xfrm>
            <a:off x="5105400" y="3114675"/>
            <a:ext cx="152400" cy="152400"/>
          </a:xfrm>
          <a:prstGeom prst="ellipse">
            <a:avLst/>
          </a:prstGeom>
          <a:solidFill>
            <a:schemeClr val="tx2"/>
          </a:solidFill>
          <a:ln w="19050">
            <a:solidFill>
              <a:schemeClr val="tx1"/>
            </a:solidFill>
            <a:round/>
            <a:headEnd/>
            <a:tailEnd/>
          </a:ln>
        </p:spPr>
        <p:txBody>
          <a:bodyPr anchor="ctr">
            <a:spAutoFit/>
          </a:bodyPr>
          <a:lstStyle/>
          <a:p>
            <a:pPr eaLnBrk="0" hangingPunct="0"/>
            <a:endParaRPr lang="en-US"/>
          </a:p>
        </p:txBody>
      </p:sp>
      <p:sp>
        <p:nvSpPr>
          <p:cNvPr id="33811" name="Oval 19"/>
          <p:cNvSpPr>
            <a:spLocks noChangeArrowheads="1"/>
          </p:cNvSpPr>
          <p:nvPr/>
        </p:nvSpPr>
        <p:spPr bwMode="auto">
          <a:xfrm>
            <a:off x="6096000" y="2657475"/>
            <a:ext cx="152400" cy="152400"/>
          </a:xfrm>
          <a:prstGeom prst="ellipse">
            <a:avLst/>
          </a:prstGeom>
          <a:solidFill>
            <a:schemeClr val="tx2"/>
          </a:solidFill>
          <a:ln w="19050">
            <a:solidFill>
              <a:schemeClr val="tx1"/>
            </a:solidFill>
            <a:round/>
            <a:headEnd/>
            <a:tailEnd/>
          </a:ln>
        </p:spPr>
        <p:txBody>
          <a:bodyPr anchor="ctr">
            <a:spAutoFit/>
          </a:bodyPr>
          <a:lstStyle/>
          <a:p>
            <a:pPr eaLnBrk="0" hangingPunct="0"/>
            <a:endParaRPr lang="en-US"/>
          </a:p>
        </p:txBody>
      </p:sp>
      <p:sp>
        <p:nvSpPr>
          <p:cNvPr id="33812" name="Oval 20"/>
          <p:cNvSpPr>
            <a:spLocks noChangeArrowheads="1"/>
          </p:cNvSpPr>
          <p:nvPr/>
        </p:nvSpPr>
        <p:spPr bwMode="auto">
          <a:xfrm>
            <a:off x="6172200" y="4105275"/>
            <a:ext cx="152400" cy="152400"/>
          </a:xfrm>
          <a:prstGeom prst="ellipse">
            <a:avLst/>
          </a:prstGeom>
          <a:solidFill>
            <a:schemeClr val="tx2"/>
          </a:solidFill>
          <a:ln w="19050">
            <a:solidFill>
              <a:schemeClr val="tx1"/>
            </a:solidFill>
            <a:round/>
            <a:headEnd/>
            <a:tailEnd/>
          </a:ln>
        </p:spPr>
        <p:txBody>
          <a:bodyPr anchor="ctr">
            <a:spAutoFit/>
          </a:bodyPr>
          <a:lstStyle/>
          <a:p>
            <a:pPr eaLnBrk="0" hangingPunct="0"/>
            <a:endParaRPr lang="en-US"/>
          </a:p>
        </p:txBody>
      </p:sp>
    </p:spTree>
    <p:extLst>
      <p:ext uri="{BB962C8B-B14F-4D97-AF65-F5344CB8AC3E}">
        <p14:creationId xmlns:p14="http://schemas.microsoft.com/office/powerpoint/2010/main" val="12625108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TextBox 2"/>
          <p:cNvSpPr txBox="1"/>
          <p:nvPr/>
        </p:nvSpPr>
        <p:spPr>
          <a:xfrm>
            <a:off x="609600" y="1219200"/>
            <a:ext cx="7696200" cy="1938992"/>
          </a:xfrm>
          <a:prstGeom prst="rect">
            <a:avLst/>
          </a:prstGeom>
          <a:noFill/>
        </p:spPr>
        <p:txBody>
          <a:bodyPr wrap="square" rtlCol="0">
            <a:spAutoFit/>
          </a:bodyPr>
          <a:lstStyle/>
          <a:p>
            <a:r>
              <a:rPr lang="en-US" dirty="0" smtClean="0"/>
              <a:t>HW3 online after class</a:t>
            </a:r>
          </a:p>
          <a:p>
            <a:endParaRPr lang="en-US" dirty="0" smtClean="0"/>
          </a:p>
          <a:p>
            <a:r>
              <a:rPr lang="en-US" dirty="0" smtClean="0"/>
              <a:t>Submit facial point locations by Sunday night (March 17)</a:t>
            </a:r>
          </a:p>
          <a:p>
            <a:endParaRPr lang="en-US" dirty="0" smtClean="0"/>
          </a:p>
          <a:p>
            <a:r>
              <a:rPr lang="en-US" dirty="0" smtClean="0"/>
              <a:t>Final due date for HW extended to April 1</a:t>
            </a:r>
            <a:endParaRPr lang="en-US" dirty="0"/>
          </a:p>
        </p:txBody>
      </p:sp>
    </p:spTree>
    <p:extLst>
      <p:ext uri="{BB962C8B-B14F-4D97-AF65-F5344CB8AC3E}">
        <p14:creationId xmlns:p14="http://schemas.microsoft.com/office/powerpoint/2010/main" val="211259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z="3000" smtClean="0"/>
              <a:t>Naïve Delaunay Algorithm</a:t>
            </a:r>
          </a:p>
        </p:txBody>
      </p:sp>
      <p:sp>
        <p:nvSpPr>
          <p:cNvPr id="34819" name="Rectangle 3"/>
          <p:cNvSpPr>
            <a:spLocks noGrp="1" noChangeArrowheads="1"/>
          </p:cNvSpPr>
          <p:nvPr>
            <p:ph type="body" idx="1"/>
          </p:nvPr>
        </p:nvSpPr>
        <p:spPr>
          <a:xfrm>
            <a:off x="685800" y="1323975"/>
            <a:ext cx="7772400" cy="1828800"/>
          </a:xfrm>
        </p:spPr>
        <p:txBody>
          <a:bodyPr/>
          <a:lstStyle/>
          <a:p>
            <a:pPr marL="0" indent="0"/>
            <a:r>
              <a:rPr lang="en-US" sz="2000" dirty="0" smtClean="0"/>
              <a:t>Start with an arbitrary triangulation. Flip any illegal edge until no more exist.</a:t>
            </a:r>
          </a:p>
          <a:p>
            <a:r>
              <a:rPr lang="en-US" sz="2000" dirty="0" smtClean="0"/>
              <a:t>Could take a long time to terminate.</a:t>
            </a:r>
          </a:p>
        </p:txBody>
      </p:sp>
      <p:grpSp>
        <p:nvGrpSpPr>
          <p:cNvPr id="2" name="Group 4"/>
          <p:cNvGrpSpPr>
            <a:grpSpLocks/>
          </p:cNvGrpSpPr>
          <p:nvPr/>
        </p:nvGrpSpPr>
        <p:grpSpPr bwMode="auto">
          <a:xfrm>
            <a:off x="706438" y="3124200"/>
            <a:ext cx="2036762" cy="1600200"/>
            <a:chOff x="445" y="1968"/>
            <a:chExt cx="1475" cy="1296"/>
          </a:xfrm>
        </p:grpSpPr>
        <p:sp>
          <p:nvSpPr>
            <p:cNvPr id="34866" name="Freeform 5"/>
            <p:cNvSpPr>
              <a:spLocks/>
            </p:cNvSpPr>
            <p:nvPr/>
          </p:nvSpPr>
          <p:spPr bwMode="auto">
            <a:xfrm>
              <a:off x="516" y="2502"/>
              <a:ext cx="1334" cy="305"/>
            </a:xfrm>
            <a:custGeom>
              <a:avLst/>
              <a:gdLst>
                <a:gd name="T0" fmla="*/ 0 w 912"/>
                <a:gd name="T1" fmla="*/ 192 h 192"/>
                <a:gd name="T2" fmla="*/ 432 w 912"/>
                <a:gd name="T3" fmla="*/ 0 h 192"/>
                <a:gd name="T4" fmla="*/ 912 w 912"/>
                <a:gd name="T5" fmla="*/ 0 h 192"/>
                <a:gd name="T6" fmla="*/ 0 w 912"/>
                <a:gd name="T7" fmla="*/ 192 h 192"/>
                <a:gd name="T8" fmla="*/ 0 60000 65536"/>
                <a:gd name="T9" fmla="*/ 0 60000 65536"/>
                <a:gd name="T10" fmla="*/ 0 60000 65536"/>
                <a:gd name="T11" fmla="*/ 0 60000 65536"/>
                <a:gd name="T12" fmla="*/ 0 w 912"/>
                <a:gd name="T13" fmla="*/ 0 h 192"/>
                <a:gd name="T14" fmla="*/ 912 w 912"/>
                <a:gd name="T15" fmla="*/ 192 h 192"/>
              </a:gdLst>
              <a:ahLst/>
              <a:cxnLst>
                <a:cxn ang="T8">
                  <a:pos x="T0" y="T1"/>
                </a:cxn>
                <a:cxn ang="T9">
                  <a:pos x="T2" y="T3"/>
                </a:cxn>
                <a:cxn ang="T10">
                  <a:pos x="T4" y="T5"/>
                </a:cxn>
                <a:cxn ang="T11">
                  <a:pos x="T6" y="T7"/>
                </a:cxn>
              </a:cxnLst>
              <a:rect l="T12" t="T13" r="T14" b="T15"/>
              <a:pathLst>
                <a:path w="912" h="192">
                  <a:moveTo>
                    <a:pt x="0" y="192"/>
                  </a:moveTo>
                  <a:lnTo>
                    <a:pt x="432" y="0"/>
                  </a:lnTo>
                  <a:lnTo>
                    <a:pt x="912" y="0"/>
                  </a:lnTo>
                  <a:lnTo>
                    <a:pt x="0" y="192"/>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67" name="Freeform 6"/>
            <p:cNvSpPr>
              <a:spLocks/>
            </p:cNvSpPr>
            <p:nvPr/>
          </p:nvSpPr>
          <p:spPr bwMode="auto">
            <a:xfrm>
              <a:off x="516" y="2502"/>
              <a:ext cx="1334" cy="457"/>
            </a:xfrm>
            <a:custGeom>
              <a:avLst/>
              <a:gdLst>
                <a:gd name="T0" fmla="*/ 0 w 912"/>
                <a:gd name="T1" fmla="*/ 192 h 288"/>
                <a:gd name="T2" fmla="*/ 912 w 912"/>
                <a:gd name="T3" fmla="*/ 288 h 288"/>
                <a:gd name="T4" fmla="*/ 912 w 912"/>
                <a:gd name="T5" fmla="*/ 0 h 288"/>
                <a:gd name="T6" fmla="*/ 0 w 912"/>
                <a:gd name="T7" fmla="*/ 192 h 288"/>
                <a:gd name="T8" fmla="*/ 0 60000 65536"/>
                <a:gd name="T9" fmla="*/ 0 60000 65536"/>
                <a:gd name="T10" fmla="*/ 0 60000 65536"/>
                <a:gd name="T11" fmla="*/ 0 60000 65536"/>
                <a:gd name="T12" fmla="*/ 0 w 912"/>
                <a:gd name="T13" fmla="*/ 0 h 288"/>
                <a:gd name="T14" fmla="*/ 912 w 912"/>
                <a:gd name="T15" fmla="*/ 288 h 288"/>
              </a:gdLst>
              <a:ahLst/>
              <a:cxnLst>
                <a:cxn ang="T8">
                  <a:pos x="T0" y="T1"/>
                </a:cxn>
                <a:cxn ang="T9">
                  <a:pos x="T2" y="T3"/>
                </a:cxn>
                <a:cxn ang="T10">
                  <a:pos x="T4" y="T5"/>
                </a:cxn>
                <a:cxn ang="T11">
                  <a:pos x="T6" y="T7"/>
                </a:cxn>
              </a:cxnLst>
              <a:rect l="T12" t="T13" r="T14" b="T15"/>
              <a:pathLst>
                <a:path w="912" h="288">
                  <a:moveTo>
                    <a:pt x="0" y="192"/>
                  </a:moveTo>
                  <a:lnTo>
                    <a:pt x="912" y="288"/>
                  </a:lnTo>
                  <a:lnTo>
                    <a:pt x="912" y="0"/>
                  </a:lnTo>
                  <a:lnTo>
                    <a:pt x="0" y="192"/>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68" name="Freeform 7"/>
            <p:cNvSpPr>
              <a:spLocks/>
            </p:cNvSpPr>
            <p:nvPr/>
          </p:nvSpPr>
          <p:spPr bwMode="auto">
            <a:xfrm>
              <a:off x="516" y="2807"/>
              <a:ext cx="1334" cy="381"/>
            </a:xfrm>
            <a:custGeom>
              <a:avLst/>
              <a:gdLst>
                <a:gd name="T0" fmla="*/ 0 w 912"/>
                <a:gd name="T1" fmla="*/ 0 h 240"/>
                <a:gd name="T2" fmla="*/ 912 w 912"/>
                <a:gd name="T3" fmla="*/ 96 h 240"/>
                <a:gd name="T4" fmla="*/ 384 w 912"/>
                <a:gd name="T5" fmla="*/ 240 h 240"/>
                <a:gd name="T6" fmla="*/ 0 w 912"/>
                <a:gd name="T7" fmla="*/ 0 h 240"/>
                <a:gd name="T8" fmla="*/ 0 60000 65536"/>
                <a:gd name="T9" fmla="*/ 0 60000 65536"/>
                <a:gd name="T10" fmla="*/ 0 60000 65536"/>
                <a:gd name="T11" fmla="*/ 0 60000 65536"/>
                <a:gd name="T12" fmla="*/ 0 w 912"/>
                <a:gd name="T13" fmla="*/ 0 h 240"/>
                <a:gd name="T14" fmla="*/ 912 w 912"/>
                <a:gd name="T15" fmla="*/ 240 h 240"/>
              </a:gdLst>
              <a:ahLst/>
              <a:cxnLst>
                <a:cxn ang="T8">
                  <a:pos x="T0" y="T1"/>
                </a:cxn>
                <a:cxn ang="T9">
                  <a:pos x="T2" y="T3"/>
                </a:cxn>
                <a:cxn ang="T10">
                  <a:pos x="T4" y="T5"/>
                </a:cxn>
                <a:cxn ang="T11">
                  <a:pos x="T6" y="T7"/>
                </a:cxn>
              </a:cxnLst>
              <a:rect l="T12" t="T13" r="T14" b="T15"/>
              <a:pathLst>
                <a:path w="912" h="240">
                  <a:moveTo>
                    <a:pt x="0" y="0"/>
                  </a:moveTo>
                  <a:lnTo>
                    <a:pt x="912" y="96"/>
                  </a:lnTo>
                  <a:lnTo>
                    <a:pt x="384" y="240"/>
                  </a:lnTo>
                  <a:lnTo>
                    <a:pt x="0"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69" name="Freeform 8"/>
            <p:cNvSpPr>
              <a:spLocks/>
            </p:cNvSpPr>
            <p:nvPr/>
          </p:nvSpPr>
          <p:spPr bwMode="auto">
            <a:xfrm>
              <a:off x="516" y="2044"/>
              <a:ext cx="772" cy="763"/>
            </a:xfrm>
            <a:custGeom>
              <a:avLst/>
              <a:gdLst>
                <a:gd name="T0" fmla="*/ 0 w 528"/>
                <a:gd name="T1" fmla="*/ 480 h 480"/>
                <a:gd name="T2" fmla="*/ 96 w 528"/>
                <a:gd name="T3" fmla="*/ 144 h 480"/>
                <a:gd name="T4" fmla="*/ 528 w 528"/>
                <a:gd name="T5" fmla="*/ 0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96" y="144"/>
                  </a:lnTo>
                  <a:lnTo>
                    <a:pt x="528" y="0"/>
                  </a:lnTo>
                  <a:lnTo>
                    <a:pt x="0" y="480"/>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70" name="Freeform 9"/>
            <p:cNvSpPr>
              <a:spLocks/>
            </p:cNvSpPr>
            <p:nvPr/>
          </p:nvSpPr>
          <p:spPr bwMode="auto">
            <a:xfrm>
              <a:off x="516" y="2044"/>
              <a:ext cx="772" cy="763"/>
            </a:xfrm>
            <a:custGeom>
              <a:avLst/>
              <a:gdLst>
                <a:gd name="T0" fmla="*/ 0 w 528"/>
                <a:gd name="T1" fmla="*/ 480 h 480"/>
                <a:gd name="T2" fmla="*/ 528 w 528"/>
                <a:gd name="T3" fmla="*/ 0 h 480"/>
                <a:gd name="T4" fmla="*/ 432 w 528"/>
                <a:gd name="T5" fmla="*/ 288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528" y="0"/>
                  </a:lnTo>
                  <a:lnTo>
                    <a:pt x="432" y="288"/>
                  </a:lnTo>
                  <a:lnTo>
                    <a:pt x="0" y="480"/>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71" name="Freeform 10"/>
            <p:cNvSpPr>
              <a:spLocks/>
            </p:cNvSpPr>
            <p:nvPr/>
          </p:nvSpPr>
          <p:spPr bwMode="auto">
            <a:xfrm>
              <a:off x="1148" y="2044"/>
              <a:ext cx="702" cy="458"/>
            </a:xfrm>
            <a:custGeom>
              <a:avLst/>
              <a:gdLst>
                <a:gd name="T0" fmla="*/ 96 w 480"/>
                <a:gd name="T1" fmla="*/ 0 h 288"/>
                <a:gd name="T2" fmla="*/ 0 w 480"/>
                <a:gd name="T3" fmla="*/ 288 h 288"/>
                <a:gd name="T4" fmla="*/ 480 w 480"/>
                <a:gd name="T5" fmla="*/ 288 h 288"/>
                <a:gd name="T6" fmla="*/ 96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96" y="0"/>
                  </a:moveTo>
                  <a:lnTo>
                    <a:pt x="0" y="288"/>
                  </a:lnTo>
                  <a:lnTo>
                    <a:pt x="480" y="288"/>
                  </a:lnTo>
                  <a:lnTo>
                    <a:pt x="96"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nvGrpSpPr>
            <p:cNvPr id="3" name="Group 11"/>
            <p:cNvGrpSpPr>
              <a:grpSpLocks/>
            </p:cNvGrpSpPr>
            <p:nvPr/>
          </p:nvGrpSpPr>
          <p:grpSpPr bwMode="auto">
            <a:xfrm>
              <a:off x="445" y="1968"/>
              <a:ext cx="1475" cy="1296"/>
              <a:chOff x="3181" y="2496"/>
              <a:chExt cx="1475" cy="1296"/>
            </a:xfrm>
          </p:grpSpPr>
          <p:sp>
            <p:nvSpPr>
              <p:cNvPr id="34873" name="Oval 12"/>
              <p:cNvSpPr>
                <a:spLocks noChangeArrowheads="1"/>
              </p:cNvSpPr>
              <p:nvPr/>
            </p:nvSpPr>
            <p:spPr bwMode="auto">
              <a:xfrm>
                <a:off x="3954" y="2496"/>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74" name="Oval 13"/>
              <p:cNvSpPr>
                <a:spLocks noChangeArrowheads="1"/>
              </p:cNvSpPr>
              <p:nvPr/>
            </p:nvSpPr>
            <p:spPr bwMode="auto">
              <a:xfrm>
                <a:off x="3813" y="2953"/>
                <a:ext cx="141" cy="153"/>
              </a:xfrm>
              <a:prstGeom prst="ellipse">
                <a:avLst/>
              </a:prstGeom>
              <a:solidFill>
                <a:schemeClr val="tx2"/>
              </a:solidFill>
              <a:ln w="9525">
                <a:no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75" name="Oval 14"/>
              <p:cNvSpPr>
                <a:spLocks noChangeArrowheads="1"/>
              </p:cNvSpPr>
              <p:nvPr/>
            </p:nvSpPr>
            <p:spPr bwMode="auto">
              <a:xfrm>
                <a:off x="3321" y="2725"/>
                <a:ext cx="141"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76" name="Oval 15"/>
              <p:cNvSpPr>
                <a:spLocks noChangeArrowheads="1"/>
              </p:cNvSpPr>
              <p:nvPr/>
            </p:nvSpPr>
            <p:spPr bwMode="auto">
              <a:xfrm>
                <a:off x="4516" y="2953"/>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77" name="Oval 16"/>
              <p:cNvSpPr>
                <a:spLocks noChangeArrowheads="1"/>
              </p:cNvSpPr>
              <p:nvPr/>
            </p:nvSpPr>
            <p:spPr bwMode="auto">
              <a:xfrm>
                <a:off x="3181" y="3258"/>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78" name="Oval 17"/>
              <p:cNvSpPr>
                <a:spLocks noChangeArrowheads="1"/>
              </p:cNvSpPr>
              <p:nvPr/>
            </p:nvSpPr>
            <p:spPr bwMode="auto">
              <a:xfrm>
                <a:off x="3743" y="3640"/>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79" name="Oval 18"/>
              <p:cNvSpPr>
                <a:spLocks noChangeArrowheads="1"/>
              </p:cNvSpPr>
              <p:nvPr/>
            </p:nvSpPr>
            <p:spPr bwMode="auto">
              <a:xfrm>
                <a:off x="4516" y="3411"/>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grpSp>
      <p:grpSp>
        <p:nvGrpSpPr>
          <p:cNvPr id="4" name="Group 19"/>
          <p:cNvGrpSpPr>
            <a:grpSpLocks/>
          </p:cNvGrpSpPr>
          <p:nvPr/>
        </p:nvGrpSpPr>
        <p:grpSpPr bwMode="auto">
          <a:xfrm>
            <a:off x="3754438" y="3124200"/>
            <a:ext cx="2036762" cy="1600200"/>
            <a:chOff x="2029" y="1968"/>
            <a:chExt cx="1283" cy="1008"/>
          </a:xfrm>
        </p:grpSpPr>
        <p:sp>
          <p:nvSpPr>
            <p:cNvPr id="34852" name="Freeform 20"/>
            <p:cNvSpPr>
              <a:spLocks/>
            </p:cNvSpPr>
            <p:nvPr/>
          </p:nvSpPr>
          <p:spPr bwMode="auto">
            <a:xfrm>
              <a:off x="2082" y="2376"/>
              <a:ext cx="1176" cy="372"/>
            </a:xfrm>
            <a:custGeom>
              <a:avLst/>
              <a:gdLst>
                <a:gd name="T0" fmla="*/ 0 w 1176"/>
                <a:gd name="T1" fmla="*/ 246 h 372"/>
                <a:gd name="T2" fmla="*/ 558 w 1176"/>
                <a:gd name="T3" fmla="*/ 0 h 372"/>
                <a:gd name="T4" fmla="*/ 1176 w 1176"/>
                <a:gd name="T5" fmla="*/ 372 h 372"/>
                <a:gd name="T6" fmla="*/ 0 w 1176"/>
                <a:gd name="T7" fmla="*/ 246 h 372"/>
                <a:gd name="T8" fmla="*/ 0 60000 65536"/>
                <a:gd name="T9" fmla="*/ 0 60000 65536"/>
                <a:gd name="T10" fmla="*/ 0 60000 65536"/>
                <a:gd name="T11" fmla="*/ 0 60000 65536"/>
                <a:gd name="T12" fmla="*/ 0 w 1176"/>
                <a:gd name="T13" fmla="*/ 0 h 372"/>
                <a:gd name="T14" fmla="*/ 1176 w 1176"/>
                <a:gd name="T15" fmla="*/ 372 h 372"/>
              </a:gdLst>
              <a:ahLst/>
              <a:cxnLst>
                <a:cxn ang="T8">
                  <a:pos x="T0" y="T1"/>
                </a:cxn>
                <a:cxn ang="T9">
                  <a:pos x="T2" y="T3"/>
                </a:cxn>
                <a:cxn ang="T10">
                  <a:pos x="T4" y="T5"/>
                </a:cxn>
                <a:cxn ang="T11">
                  <a:pos x="T6" y="T7"/>
                </a:cxn>
              </a:cxnLst>
              <a:rect l="T12" t="T13" r="T14" b="T15"/>
              <a:pathLst>
                <a:path w="1176" h="372">
                  <a:moveTo>
                    <a:pt x="0" y="246"/>
                  </a:moveTo>
                  <a:lnTo>
                    <a:pt x="558" y="0"/>
                  </a:lnTo>
                  <a:lnTo>
                    <a:pt x="1176" y="372"/>
                  </a:lnTo>
                  <a:lnTo>
                    <a:pt x="0" y="246"/>
                  </a:lnTo>
                  <a:close/>
                </a:path>
              </a:pathLst>
            </a:custGeom>
            <a:solidFill>
              <a:srgbClr val="EF3B5D"/>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53" name="Freeform 21"/>
            <p:cNvSpPr>
              <a:spLocks/>
            </p:cNvSpPr>
            <p:nvPr/>
          </p:nvSpPr>
          <p:spPr bwMode="auto">
            <a:xfrm>
              <a:off x="2628" y="2382"/>
              <a:ext cx="636" cy="354"/>
            </a:xfrm>
            <a:custGeom>
              <a:avLst/>
              <a:gdLst>
                <a:gd name="T0" fmla="*/ 0 w 636"/>
                <a:gd name="T1" fmla="*/ 0 h 354"/>
                <a:gd name="T2" fmla="*/ 636 w 636"/>
                <a:gd name="T3" fmla="*/ 0 h 354"/>
                <a:gd name="T4" fmla="*/ 636 w 636"/>
                <a:gd name="T5" fmla="*/ 354 h 354"/>
                <a:gd name="T6" fmla="*/ 0 w 636"/>
                <a:gd name="T7" fmla="*/ 0 h 354"/>
                <a:gd name="T8" fmla="*/ 0 60000 65536"/>
                <a:gd name="T9" fmla="*/ 0 60000 65536"/>
                <a:gd name="T10" fmla="*/ 0 60000 65536"/>
                <a:gd name="T11" fmla="*/ 0 60000 65536"/>
                <a:gd name="T12" fmla="*/ 0 w 636"/>
                <a:gd name="T13" fmla="*/ 0 h 354"/>
                <a:gd name="T14" fmla="*/ 636 w 636"/>
                <a:gd name="T15" fmla="*/ 354 h 354"/>
              </a:gdLst>
              <a:ahLst/>
              <a:cxnLst>
                <a:cxn ang="T8">
                  <a:pos x="T0" y="T1"/>
                </a:cxn>
                <a:cxn ang="T9">
                  <a:pos x="T2" y="T3"/>
                </a:cxn>
                <a:cxn ang="T10">
                  <a:pos x="T4" y="T5"/>
                </a:cxn>
                <a:cxn ang="T11">
                  <a:pos x="T6" y="T7"/>
                </a:cxn>
              </a:cxnLst>
              <a:rect l="T12" t="T13" r="T14" b="T15"/>
              <a:pathLst>
                <a:path w="636" h="354">
                  <a:moveTo>
                    <a:pt x="0" y="0"/>
                  </a:moveTo>
                  <a:lnTo>
                    <a:pt x="636" y="0"/>
                  </a:lnTo>
                  <a:lnTo>
                    <a:pt x="636" y="354"/>
                  </a:lnTo>
                  <a:lnTo>
                    <a:pt x="0" y="0"/>
                  </a:lnTo>
                  <a:close/>
                </a:path>
              </a:pathLst>
            </a:custGeom>
            <a:solidFill>
              <a:srgbClr val="800080"/>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54" name="Freeform 22"/>
            <p:cNvSpPr>
              <a:spLocks/>
            </p:cNvSpPr>
            <p:nvPr/>
          </p:nvSpPr>
          <p:spPr bwMode="auto">
            <a:xfrm>
              <a:off x="2091" y="2621"/>
              <a:ext cx="1160" cy="296"/>
            </a:xfrm>
            <a:custGeom>
              <a:avLst/>
              <a:gdLst>
                <a:gd name="T0" fmla="*/ 0 w 912"/>
                <a:gd name="T1" fmla="*/ 0 h 240"/>
                <a:gd name="T2" fmla="*/ 912 w 912"/>
                <a:gd name="T3" fmla="*/ 96 h 240"/>
                <a:gd name="T4" fmla="*/ 384 w 912"/>
                <a:gd name="T5" fmla="*/ 240 h 240"/>
                <a:gd name="T6" fmla="*/ 0 w 912"/>
                <a:gd name="T7" fmla="*/ 0 h 240"/>
                <a:gd name="T8" fmla="*/ 0 60000 65536"/>
                <a:gd name="T9" fmla="*/ 0 60000 65536"/>
                <a:gd name="T10" fmla="*/ 0 60000 65536"/>
                <a:gd name="T11" fmla="*/ 0 60000 65536"/>
                <a:gd name="T12" fmla="*/ 0 w 912"/>
                <a:gd name="T13" fmla="*/ 0 h 240"/>
                <a:gd name="T14" fmla="*/ 912 w 912"/>
                <a:gd name="T15" fmla="*/ 240 h 240"/>
              </a:gdLst>
              <a:ahLst/>
              <a:cxnLst>
                <a:cxn ang="T8">
                  <a:pos x="T0" y="T1"/>
                </a:cxn>
                <a:cxn ang="T9">
                  <a:pos x="T2" y="T3"/>
                </a:cxn>
                <a:cxn ang="T10">
                  <a:pos x="T4" y="T5"/>
                </a:cxn>
                <a:cxn ang="T11">
                  <a:pos x="T6" y="T7"/>
                </a:cxn>
              </a:cxnLst>
              <a:rect l="T12" t="T13" r="T14" b="T15"/>
              <a:pathLst>
                <a:path w="912" h="240">
                  <a:moveTo>
                    <a:pt x="0" y="0"/>
                  </a:moveTo>
                  <a:lnTo>
                    <a:pt x="912" y="96"/>
                  </a:lnTo>
                  <a:lnTo>
                    <a:pt x="384" y="240"/>
                  </a:lnTo>
                  <a:lnTo>
                    <a:pt x="0"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55" name="Freeform 23"/>
            <p:cNvSpPr>
              <a:spLocks/>
            </p:cNvSpPr>
            <p:nvPr/>
          </p:nvSpPr>
          <p:spPr bwMode="auto">
            <a:xfrm>
              <a:off x="2091" y="2027"/>
              <a:ext cx="671" cy="594"/>
            </a:xfrm>
            <a:custGeom>
              <a:avLst/>
              <a:gdLst>
                <a:gd name="T0" fmla="*/ 0 w 528"/>
                <a:gd name="T1" fmla="*/ 480 h 480"/>
                <a:gd name="T2" fmla="*/ 96 w 528"/>
                <a:gd name="T3" fmla="*/ 144 h 480"/>
                <a:gd name="T4" fmla="*/ 528 w 528"/>
                <a:gd name="T5" fmla="*/ 0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96" y="144"/>
                  </a:lnTo>
                  <a:lnTo>
                    <a:pt x="528" y="0"/>
                  </a:lnTo>
                  <a:lnTo>
                    <a:pt x="0" y="480"/>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56" name="Freeform 24"/>
            <p:cNvSpPr>
              <a:spLocks/>
            </p:cNvSpPr>
            <p:nvPr/>
          </p:nvSpPr>
          <p:spPr bwMode="auto">
            <a:xfrm>
              <a:off x="2091" y="2027"/>
              <a:ext cx="671" cy="594"/>
            </a:xfrm>
            <a:custGeom>
              <a:avLst/>
              <a:gdLst>
                <a:gd name="T0" fmla="*/ 0 w 528"/>
                <a:gd name="T1" fmla="*/ 480 h 480"/>
                <a:gd name="T2" fmla="*/ 528 w 528"/>
                <a:gd name="T3" fmla="*/ 0 h 480"/>
                <a:gd name="T4" fmla="*/ 432 w 528"/>
                <a:gd name="T5" fmla="*/ 288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528" y="0"/>
                  </a:lnTo>
                  <a:lnTo>
                    <a:pt x="432" y="288"/>
                  </a:lnTo>
                  <a:lnTo>
                    <a:pt x="0" y="480"/>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57" name="Freeform 25"/>
            <p:cNvSpPr>
              <a:spLocks/>
            </p:cNvSpPr>
            <p:nvPr/>
          </p:nvSpPr>
          <p:spPr bwMode="auto">
            <a:xfrm>
              <a:off x="2640" y="2027"/>
              <a:ext cx="611" cy="356"/>
            </a:xfrm>
            <a:custGeom>
              <a:avLst/>
              <a:gdLst>
                <a:gd name="T0" fmla="*/ 96 w 480"/>
                <a:gd name="T1" fmla="*/ 0 h 288"/>
                <a:gd name="T2" fmla="*/ 0 w 480"/>
                <a:gd name="T3" fmla="*/ 288 h 288"/>
                <a:gd name="T4" fmla="*/ 480 w 480"/>
                <a:gd name="T5" fmla="*/ 288 h 288"/>
                <a:gd name="T6" fmla="*/ 96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96" y="0"/>
                  </a:moveTo>
                  <a:lnTo>
                    <a:pt x="0" y="288"/>
                  </a:lnTo>
                  <a:lnTo>
                    <a:pt x="480" y="288"/>
                  </a:lnTo>
                  <a:lnTo>
                    <a:pt x="96"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nvGrpSpPr>
            <p:cNvPr id="5" name="Group 26"/>
            <p:cNvGrpSpPr>
              <a:grpSpLocks/>
            </p:cNvGrpSpPr>
            <p:nvPr/>
          </p:nvGrpSpPr>
          <p:grpSpPr bwMode="auto">
            <a:xfrm>
              <a:off x="2029" y="1968"/>
              <a:ext cx="1283" cy="1008"/>
              <a:chOff x="3181" y="2496"/>
              <a:chExt cx="1475" cy="1296"/>
            </a:xfrm>
          </p:grpSpPr>
          <p:sp>
            <p:nvSpPr>
              <p:cNvPr id="34859" name="Oval 27"/>
              <p:cNvSpPr>
                <a:spLocks noChangeArrowheads="1"/>
              </p:cNvSpPr>
              <p:nvPr/>
            </p:nvSpPr>
            <p:spPr bwMode="auto">
              <a:xfrm>
                <a:off x="3954" y="2496"/>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60" name="Oval 28"/>
              <p:cNvSpPr>
                <a:spLocks noChangeArrowheads="1"/>
              </p:cNvSpPr>
              <p:nvPr/>
            </p:nvSpPr>
            <p:spPr bwMode="auto">
              <a:xfrm>
                <a:off x="3813" y="2953"/>
                <a:ext cx="141" cy="153"/>
              </a:xfrm>
              <a:prstGeom prst="ellipse">
                <a:avLst/>
              </a:prstGeom>
              <a:solidFill>
                <a:schemeClr val="tx2"/>
              </a:solidFill>
              <a:ln w="9525">
                <a:no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61" name="Oval 29"/>
              <p:cNvSpPr>
                <a:spLocks noChangeArrowheads="1"/>
              </p:cNvSpPr>
              <p:nvPr/>
            </p:nvSpPr>
            <p:spPr bwMode="auto">
              <a:xfrm>
                <a:off x="3321" y="2725"/>
                <a:ext cx="141"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62" name="Oval 30"/>
              <p:cNvSpPr>
                <a:spLocks noChangeArrowheads="1"/>
              </p:cNvSpPr>
              <p:nvPr/>
            </p:nvSpPr>
            <p:spPr bwMode="auto">
              <a:xfrm>
                <a:off x="4516" y="2953"/>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63" name="Oval 31"/>
              <p:cNvSpPr>
                <a:spLocks noChangeArrowheads="1"/>
              </p:cNvSpPr>
              <p:nvPr/>
            </p:nvSpPr>
            <p:spPr bwMode="auto">
              <a:xfrm>
                <a:off x="3181" y="3258"/>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64" name="Oval 32"/>
              <p:cNvSpPr>
                <a:spLocks noChangeArrowheads="1"/>
              </p:cNvSpPr>
              <p:nvPr/>
            </p:nvSpPr>
            <p:spPr bwMode="auto">
              <a:xfrm>
                <a:off x="3743" y="3640"/>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65" name="Oval 33"/>
              <p:cNvSpPr>
                <a:spLocks noChangeArrowheads="1"/>
              </p:cNvSpPr>
              <p:nvPr/>
            </p:nvSpPr>
            <p:spPr bwMode="auto">
              <a:xfrm>
                <a:off x="4516" y="3411"/>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grpSp>
      <p:grpSp>
        <p:nvGrpSpPr>
          <p:cNvPr id="6" name="Group 34"/>
          <p:cNvGrpSpPr>
            <a:grpSpLocks/>
          </p:cNvGrpSpPr>
          <p:nvPr/>
        </p:nvGrpSpPr>
        <p:grpSpPr bwMode="auto">
          <a:xfrm>
            <a:off x="2154238" y="4800600"/>
            <a:ext cx="2036762" cy="1600200"/>
            <a:chOff x="3888" y="1968"/>
            <a:chExt cx="1283" cy="1008"/>
          </a:xfrm>
        </p:grpSpPr>
        <p:sp>
          <p:nvSpPr>
            <p:cNvPr id="34838" name="Freeform 35"/>
            <p:cNvSpPr>
              <a:spLocks/>
            </p:cNvSpPr>
            <p:nvPr/>
          </p:nvSpPr>
          <p:spPr bwMode="auto">
            <a:xfrm>
              <a:off x="3942" y="2382"/>
              <a:ext cx="552" cy="534"/>
            </a:xfrm>
            <a:custGeom>
              <a:avLst/>
              <a:gdLst>
                <a:gd name="T0" fmla="*/ 0 w 552"/>
                <a:gd name="T1" fmla="*/ 240 h 534"/>
                <a:gd name="T2" fmla="*/ 552 w 552"/>
                <a:gd name="T3" fmla="*/ 0 h 534"/>
                <a:gd name="T4" fmla="*/ 498 w 552"/>
                <a:gd name="T5" fmla="*/ 534 h 534"/>
                <a:gd name="T6" fmla="*/ 0 w 552"/>
                <a:gd name="T7" fmla="*/ 240 h 534"/>
                <a:gd name="T8" fmla="*/ 0 60000 65536"/>
                <a:gd name="T9" fmla="*/ 0 60000 65536"/>
                <a:gd name="T10" fmla="*/ 0 60000 65536"/>
                <a:gd name="T11" fmla="*/ 0 60000 65536"/>
                <a:gd name="T12" fmla="*/ 0 w 552"/>
                <a:gd name="T13" fmla="*/ 0 h 534"/>
                <a:gd name="T14" fmla="*/ 552 w 552"/>
                <a:gd name="T15" fmla="*/ 534 h 534"/>
              </a:gdLst>
              <a:ahLst/>
              <a:cxnLst>
                <a:cxn ang="T8">
                  <a:pos x="T0" y="T1"/>
                </a:cxn>
                <a:cxn ang="T9">
                  <a:pos x="T2" y="T3"/>
                </a:cxn>
                <a:cxn ang="T10">
                  <a:pos x="T4" y="T5"/>
                </a:cxn>
                <a:cxn ang="T11">
                  <a:pos x="T6" y="T7"/>
                </a:cxn>
              </a:cxnLst>
              <a:rect l="T12" t="T13" r="T14" b="T15"/>
              <a:pathLst>
                <a:path w="552" h="534">
                  <a:moveTo>
                    <a:pt x="0" y="240"/>
                  </a:moveTo>
                  <a:lnTo>
                    <a:pt x="552" y="0"/>
                  </a:lnTo>
                  <a:lnTo>
                    <a:pt x="498" y="534"/>
                  </a:lnTo>
                  <a:lnTo>
                    <a:pt x="0" y="240"/>
                  </a:lnTo>
                  <a:close/>
                </a:path>
              </a:pathLst>
            </a:custGeom>
            <a:solidFill>
              <a:schemeClr val="hlink"/>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39" name="Freeform 36"/>
            <p:cNvSpPr>
              <a:spLocks/>
            </p:cNvSpPr>
            <p:nvPr/>
          </p:nvSpPr>
          <p:spPr bwMode="auto">
            <a:xfrm>
              <a:off x="4434" y="2382"/>
              <a:ext cx="678" cy="540"/>
            </a:xfrm>
            <a:custGeom>
              <a:avLst/>
              <a:gdLst>
                <a:gd name="T0" fmla="*/ 0 w 678"/>
                <a:gd name="T1" fmla="*/ 540 h 540"/>
                <a:gd name="T2" fmla="*/ 66 w 678"/>
                <a:gd name="T3" fmla="*/ 0 h 540"/>
                <a:gd name="T4" fmla="*/ 678 w 678"/>
                <a:gd name="T5" fmla="*/ 360 h 540"/>
                <a:gd name="T6" fmla="*/ 0 w 678"/>
                <a:gd name="T7" fmla="*/ 540 h 540"/>
                <a:gd name="T8" fmla="*/ 0 60000 65536"/>
                <a:gd name="T9" fmla="*/ 0 60000 65536"/>
                <a:gd name="T10" fmla="*/ 0 60000 65536"/>
                <a:gd name="T11" fmla="*/ 0 60000 65536"/>
                <a:gd name="T12" fmla="*/ 0 w 678"/>
                <a:gd name="T13" fmla="*/ 0 h 540"/>
                <a:gd name="T14" fmla="*/ 678 w 678"/>
                <a:gd name="T15" fmla="*/ 540 h 540"/>
              </a:gdLst>
              <a:ahLst/>
              <a:cxnLst>
                <a:cxn ang="T8">
                  <a:pos x="T0" y="T1"/>
                </a:cxn>
                <a:cxn ang="T9">
                  <a:pos x="T2" y="T3"/>
                </a:cxn>
                <a:cxn ang="T10">
                  <a:pos x="T4" y="T5"/>
                </a:cxn>
                <a:cxn ang="T11">
                  <a:pos x="T6" y="T7"/>
                </a:cxn>
              </a:cxnLst>
              <a:rect l="T12" t="T13" r="T14" b="T15"/>
              <a:pathLst>
                <a:path w="678" h="540">
                  <a:moveTo>
                    <a:pt x="0" y="540"/>
                  </a:moveTo>
                  <a:lnTo>
                    <a:pt x="66" y="0"/>
                  </a:lnTo>
                  <a:lnTo>
                    <a:pt x="678" y="360"/>
                  </a:lnTo>
                  <a:lnTo>
                    <a:pt x="0" y="540"/>
                  </a:lnTo>
                  <a:close/>
                </a:path>
              </a:pathLst>
            </a:custGeom>
            <a:solidFill>
              <a:srgbClr val="FF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40" name="Freeform 37"/>
            <p:cNvSpPr>
              <a:spLocks/>
            </p:cNvSpPr>
            <p:nvPr/>
          </p:nvSpPr>
          <p:spPr bwMode="auto">
            <a:xfrm>
              <a:off x="4487" y="2382"/>
              <a:ext cx="636" cy="354"/>
            </a:xfrm>
            <a:custGeom>
              <a:avLst/>
              <a:gdLst>
                <a:gd name="T0" fmla="*/ 0 w 636"/>
                <a:gd name="T1" fmla="*/ 0 h 354"/>
                <a:gd name="T2" fmla="*/ 636 w 636"/>
                <a:gd name="T3" fmla="*/ 0 h 354"/>
                <a:gd name="T4" fmla="*/ 636 w 636"/>
                <a:gd name="T5" fmla="*/ 354 h 354"/>
                <a:gd name="T6" fmla="*/ 0 w 636"/>
                <a:gd name="T7" fmla="*/ 0 h 354"/>
                <a:gd name="T8" fmla="*/ 0 60000 65536"/>
                <a:gd name="T9" fmla="*/ 0 60000 65536"/>
                <a:gd name="T10" fmla="*/ 0 60000 65536"/>
                <a:gd name="T11" fmla="*/ 0 60000 65536"/>
                <a:gd name="T12" fmla="*/ 0 w 636"/>
                <a:gd name="T13" fmla="*/ 0 h 354"/>
                <a:gd name="T14" fmla="*/ 636 w 636"/>
                <a:gd name="T15" fmla="*/ 354 h 354"/>
              </a:gdLst>
              <a:ahLst/>
              <a:cxnLst>
                <a:cxn ang="T8">
                  <a:pos x="T0" y="T1"/>
                </a:cxn>
                <a:cxn ang="T9">
                  <a:pos x="T2" y="T3"/>
                </a:cxn>
                <a:cxn ang="T10">
                  <a:pos x="T4" y="T5"/>
                </a:cxn>
                <a:cxn ang="T11">
                  <a:pos x="T6" y="T7"/>
                </a:cxn>
              </a:cxnLst>
              <a:rect l="T12" t="T13" r="T14" b="T15"/>
              <a:pathLst>
                <a:path w="636" h="354">
                  <a:moveTo>
                    <a:pt x="0" y="0"/>
                  </a:moveTo>
                  <a:lnTo>
                    <a:pt x="636" y="0"/>
                  </a:lnTo>
                  <a:lnTo>
                    <a:pt x="636" y="354"/>
                  </a:lnTo>
                  <a:lnTo>
                    <a:pt x="0" y="0"/>
                  </a:lnTo>
                  <a:close/>
                </a:path>
              </a:pathLst>
            </a:custGeom>
            <a:solidFill>
              <a:srgbClr val="800080"/>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41" name="Freeform 38"/>
            <p:cNvSpPr>
              <a:spLocks/>
            </p:cNvSpPr>
            <p:nvPr/>
          </p:nvSpPr>
          <p:spPr bwMode="auto">
            <a:xfrm>
              <a:off x="3950" y="2027"/>
              <a:ext cx="671" cy="594"/>
            </a:xfrm>
            <a:custGeom>
              <a:avLst/>
              <a:gdLst>
                <a:gd name="T0" fmla="*/ 0 w 528"/>
                <a:gd name="T1" fmla="*/ 480 h 480"/>
                <a:gd name="T2" fmla="*/ 96 w 528"/>
                <a:gd name="T3" fmla="*/ 144 h 480"/>
                <a:gd name="T4" fmla="*/ 528 w 528"/>
                <a:gd name="T5" fmla="*/ 0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96" y="144"/>
                  </a:lnTo>
                  <a:lnTo>
                    <a:pt x="528" y="0"/>
                  </a:lnTo>
                  <a:lnTo>
                    <a:pt x="0" y="480"/>
                  </a:lnTo>
                  <a:close/>
                </a:path>
              </a:pathLst>
            </a:custGeom>
            <a:solidFill>
              <a:srgbClr val="66FF33"/>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42" name="Freeform 39"/>
            <p:cNvSpPr>
              <a:spLocks/>
            </p:cNvSpPr>
            <p:nvPr/>
          </p:nvSpPr>
          <p:spPr bwMode="auto">
            <a:xfrm>
              <a:off x="3950" y="2027"/>
              <a:ext cx="671" cy="594"/>
            </a:xfrm>
            <a:custGeom>
              <a:avLst/>
              <a:gdLst>
                <a:gd name="T0" fmla="*/ 0 w 528"/>
                <a:gd name="T1" fmla="*/ 480 h 480"/>
                <a:gd name="T2" fmla="*/ 528 w 528"/>
                <a:gd name="T3" fmla="*/ 0 h 480"/>
                <a:gd name="T4" fmla="*/ 432 w 528"/>
                <a:gd name="T5" fmla="*/ 288 h 480"/>
                <a:gd name="T6" fmla="*/ 0 w 528"/>
                <a:gd name="T7" fmla="*/ 480 h 480"/>
                <a:gd name="T8" fmla="*/ 0 60000 65536"/>
                <a:gd name="T9" fmla="*/ 0 60000 65536"/>
                <a:gd name="T10" fmla="*/ 0 60000 65536"/>
                <a:gd name="T11" fmla="*/ 0 60000 65536"/>
                <a:gd name="T12" fmla="*/ 0 w 528"/>
                <a:gd name="T13" fmla="*/ 0 h 480"/>
                <a:gd name="T14" fmla="*/ 528 w 528"/>
                <a:gd name="T15" fmla="*/ 480 h 480"/>
              </a:gdLst>
              <a:ahLst/>
              <a:cxnLst>
                <a:cxn ang="T8">
                  <a:pos x="T0" y="T1"/>
                </a:cxn>
                <a:cxn ang="T9">
                  <a:pos x="T2" y="T3"/>
                </a:cxn>
                <a:cxn ang="T10">
                  <a:pos x="T4" y="T5"/>
                </a:cxn>
                <a:cxn ang="T11">
                  <a:pos x="T6" y="T7"/>
                </a:cxn>
              </a:cxnLst>
              <a:rect l="T12" t="T13" r="T14" b="T15"/>
              <a:pathLst>
                <a:path w="528" h="480">
                  <a:moveTo>
                    <a:pt x="0" y="480"/>
                  </a:moveTo>
                  <a:lnTo>
                    <a:pt x="528" y="0"/>
                  </a:lnTo>
                  <a:lnTo>
                    <a:pt x="432" y="288"/>
                  </a:lnTo>
                  <a:lnTo>
                    <a:pt x="0" y="480"/>
                  </a:lnTo>
                  <a:close/>
                </a:path>
              </a:pathLst>
            </a:custGeom>
            <a:solidFill>
              <a:srgbClr val="66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43" name="Freeform 40"/>
            <p:cNvSpPr>
              <a:spLocks/>
            </p:cNvSpPr>
            <p:nvPr/>
          </p:nvSpPr>
          <p:spPr bwMode="auto">
            <a:xfrm>
              <a:off x="4499" y="2027"/>
              <a:ext cx="611" cy="356"/>
            </a:xfrm>
            <a:custGeom>
              <a:avLst/>
              <a:gdLst>
                <a:gd name="T0" fmla="*/ 96 w 480"/>
                <a:gd name="T1" fmla="*/ 0 h 288"/>
                <a:gd name="T2" fmla="*/ 0 w 480"/>
                <a:gd name="T3" fmla="*/ 288 h 288"/>
                <a:gd name="T4" fmla="*/ 480 w 480"/>
                <a:gd name="T5" fmla="*/ 288 h 288"/>
                <a:gd name="T6" fmla="*/ 96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96" y="0"/>
                  </a:moveTo>
                  <a:lnTo>
                    <a:pt x="0" y="288"/>
                  </a:lnTo>
                  <a:lnTo>
                    <a:pt x="480" y="288"/>
                  </a:lnTo>
                  <a:lnTo>
                    <a:pt x="96"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nvGrpSpPr>
            <p:cNvPr id="7" name="Group 41"/>
            <p:cNvGrpSpPr>
              <a:grpSpLocks/>
            </p:cNvGrpSpPr>
            <p:nvPr/>
          </p:nvGrpSpPr>
          <p:grpSpPr bwMode="auto">
            <a:xfrm>
              <a:off x="3888" y="1968"/>
              <a:ext cx="1283" cy="1008"/>
              <a:chOff x="3181" y="2496"/>
              <a:chExt cx="1475" cy="1296"/>
            </a:xfrm>
          </p:grpSpPr>
          <p:sp>
            <p:nvSpPr>
              <p:cNvPr id="34845" name="Oval 42"/>
              <p:cNvSpPr>
                <a:spLocks noChangeArrowheads="1"/>
              </p:cNvSpPr>
              <p:nvPr/>
            </p:nvSpPr>
            <p:spPr bwMode="auto">
              <a:xfrm>
                <a:off x="3954" y="2496"/>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46" name="Oval 43"/>
              <p:cNvSpPr>
                <a:spLocks noChangeArrowheads="1"/>
              </p:cNvSpPr>
              <p:nvPr/>
            </p:nvSpPr>
            <p:spPr bwMode="auto">
              <a:xfrm>
                <a:off x="3813" y="2953"/>
                <a:ext cx="141" cy="153"/>
              </a:xfrm>
              <a:prstGeom prst="ellipse">
                <a:avLst/>
              </a:prstGeom>
              <a:solidFill>
                <a:schemeClr val="tx2"/>
              </a:solidFill>
              <a:ln w="9525">
                <a:no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47" name="Oval 44"/>
              <p:cNvSpPr>
                <a:spLocks noChangeArrowheads="1"/>
              </p:cNvSpPr>
              <p:nvPr/>
            </p:nvSpPr>
            <p:spPr bwMode="auto">
              <a:xfrm>
                <a:off x="3321" y="2725"/>
                <a:ext cx="141"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48" name="Oval 45"/>
              <p:cNvSpPr>
                <a:spLocks noChangeArrowheads="1"/>
              </p:cNvSpPr>
              <p:nvPr/>
            </p:nvSpPr>
            <p:spPr bwMode="auto">
              <a:xfrm>
                <a:off x="4516" y="2953"/>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49" name="Oval 46"/>
              <p:cNvSpPr>
                <a:spLocks noChangeArrowheads="1"/>
              </p:cNvSpPr>
              <p:nvPr/>
            </p:nvSpPr>
            <p:spPr bwMode="auto">
              <a:xfrm>
                <a:off x="3181" y="3258"/>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50" name="Oval 47"/>
              <p:cNvSpPr>
                <a:spLocks noChangeArrowheads="1"/>
              </p:cNvSpPr>
              <p:nvPr/>
            </p:nvSpPr>
            <p:spPr bwMode="auto">
              <a:xfrm>
                <a:off x="3743" y="3640"/>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51" name="Oval 48"/>
              <p:cNvSpPr>
                <a:spLocks noChangeArrowheads="1"/>
              </p:cNvSpPr>
              <p:nvPr/>
            </p:nvSpPr>
            <p:spPr bwMode="auto">
              <a:xfrm>
                <a:off x="4516" y="3411"/>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grpSp>
      <p:grpSp>
        <p:nvGrpSpPr>
          <p:cNvPr id="8" name="Group 49"/>
          <p:cNvGrpSpPr>
            <a:grpSpLocks/>
          </p:cNvGrpSpPr>
          <p:nvPr/>
        </p:nvGrpSpPr>
        <p:grpSpPr bwMode="auto">
          <a:xfrm>
            <a:off x="5507038" y="4800600"/>
            <a:ext cx="2036762" cy="1600200"/>
            <a:chOff x="445" y="3072"/>
            <a:chExt cx="1283" cy="1008"/>
          </a:xfrm>
        </p:grpSpPr>
        <p:sp>
          <p:nvSpPr>
            <p:cNvPr id="34824" name="Freeform 50"/>
            <p:cNvSpPr>
              <a:spLocks/>
            </p:cNvSpPr>
            <p:nvPr/>
          </p:nvSpPr>
          <p:spPr bwMode="auto">
            <a:xfrm>
              <a:off x="504" y="3312"/>
              <a:ext cx="546" cy="420"/>
            </a:xfrm>
            <a:custGeom>
              <a:avLst/>
              <a:gdLst>
                <a:gd name="T0" fmla="*/ 0 w 546"/>
                <a:gd name="T1" fmla="*/ 420 h 420"/>
                <a:gd name="T2" fmla="*/ 120 w 546"/>
                <a:gd name="T3" fmla="*/ 0 h 420"/>
                <a:gd name="T4" fmla="*/ 546 w 546"/>
                <a:gd name="T5" fmla="*/ 174 h 420"/>
                <a:gd name="T6" fmla="*/ 0 w 546"/>
                <a:gd name="T7" fmla="*/ 420 h 420"/>
                <a:gd name="T8" fmla="*/ 0 60000 65536"/>
                <a:gd name="T9" fmla="*/ 0 60000 65536"/>
                <a:gd name="T10" fmla="*/ 0 60000 65536"/>
                <a:gd name="T11" fmla="*/ 0 60000 65536"/>
                <a:gd name="T12" fmla="*/ 0 w 546"/>
                <a:gd name="T13" fmla="*/ 0 h 420"/>
                <a:gd name="T14" fmla="*/ 546 w 546"/>
                <a:gd name="T15" fmla="*/ 420 h 420"/>
              </a:gdLst>
              <a:ahLst/>
              <a:cxnLst>
                <a:cxn ang="T8">
                  <a:pos x="T0" y="T1"/>
                </a:cxn>
                <a:cxn ang="T9">
                  <a:pos x="T2" y="T3"/>
                </a:cxn>
                <a:cxn ang="T10">
                  <a:pos x="T4" y="T5"/>
                </a:cxn>
                <a:cxn ang="T11">
                  <a:pos x="T6" y="T7"/>
                </a:cxn>
              </a:cxnLst>
              <a:rect l="T12" t="T13" r="T14" b="T15"/>
              <a:pathLst>
                <a:path w="546" h="420">
                  <a:moveTo>
                    <a:pt x="0" y="420"/>
                  </a:moveTo>
                  <a:lnTo>
                    <a:pt x="120" y="0"/>
                  </a:lnTo>
                  <a:lnTo>
                    <a:pt x="546" y="174"/>
                  </a:lnTo>
                  <a:lnTo>
                    <a:pt x="0" y="420"/>
                  </a:lnTo>
                  <a:close/>
                </a:path>
              </a:pathLst>
            </a:custGeom>
            <a:solidFill>
              <a:srgbClr val="EF3B5D"/>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25" name="Freeform 51"/>
            <p:cNvSpPr>
              <a:spLocks/>
            </p:cNvSpPr>
            <p:nvPr/>
          </p:nvSpPr>
          <p:spPr bwMode="auto">
            <a:xfrm>
              <a:off x="624" y="3132"/>
              <a:ext cx="546" cy="354"/>
            </a:xfrm>
            <a:custGeom>
              <a:avLst/>
              <a:gdLst>
                <a:gd name="T0" fmla="*/ 0 w 546"/>
                <a:gd name="T1" fmla="*/ 180 h 354"/>
                <a:gd name="T2" fmla="*/ 546 w 546"/>
                <a:gd name="T3" fmla="*/ 0 h 354"/>
                <a:gd name="T4" fmla="*/ 426 w 546"/>
                <a:gd name="T5" fmla="*/ 354 h 354"/>
                <a:gd name="T6" fmla="*/ 0 w 546"/>
                <a:gd name="T7" fmla="*/ 180 h 354"/>
                <a:gd name="T8" fmla="*/ 0 60000 65536"/>
                <a:gd name="T9" fmla="*/ 0 60000 65536"/>
                <a:gd name="T10" fmla="*/ 0 60000 65536"/>
                <a:gd name="T11" fmla="*/ 0 60000 65536"/>
                <a:gd name="T12" fmla="*/ 0 w 546"/>
                <a:gd name="T13" fmla="*/ 0 h 354"/>
                <a:gd name="T14" fmla="*/ 546 w 546"/>
                <a:gd name="T15" fmla="*/ 354 h 354"/>
              </a:gdLst>
              <a:ahLst/>
              <a:cxnLst>
                <a:cxn ang="T8">
                  <a:pos x="T0" y="T1"/>
                </a:cxn>
                <a:cxn ang="T9">
                  <a:pos x="T2" y="T3"/>
                </a:cxn>
                <a:cxn ang="T10">
                  <a:pos x="T4" y="T5"/>
                </a:cxn>
                <a:cxn ang="T11">
                  <a:pos x="T6" y="T7"/>
                </a:cxn>
              </a:cxnLst>
              <a:rect l="T12" t="T13" r="T14" b="T15"/>
              <a:pathLst>
                <a:path w="546" h="354">
                  <a:moveTo>
                    <a:pt x="0" y="180"/>
                  </a:moveTo>
                  <a:lnTo>
                    <a:pt x="546" y="0"/>
                  </a:lnTo>
                  <a:lnTo>
                    <a:pt x="426" y="354"/>
                  </a:lnTo>
                  <a:lnTo>
                    <a:pt x="0" y="180"/>
                  </a:lnTo>
                  <a:close/>
                </a:path>
              </a:pathLst>
            </a:custGeom>
            <a:solidFill>
              <a:srgbClr val="FF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26" name="Freeform 52"/>
            <p:cNvSpPr>
              <a:spLocks/>
            </p:cNvSpPr>
            <p:nvPr/>
          </p:nvSpPr>
          <p:spPr bwMode="auto">
            <a:xfrm>
              <a:off x="499" y="3486"/>
              <a:ext cx="552" cy="534"/>
            </a:xfrm>
            <a:custGeom>
              <a:avLst/>
              <a:gdLst>
                <a:gd name="T0" fmla="*/ 0 w 552"/>
                <a:gd name="T1" fmla="*/ 240 h 534"/>
                <a:gd name="T2" fmla="*/ 552 w 552"/>
                <a:gd name="T3" fmla="*/ 0 h 534"/>
                <a:gd name="T4" fmla="*/ 498 w 552"/>
                <a:gd name="T5" fmla="*/ 534 h 534"/>
                <a:gd name="T6" fmla="*/ 0 w 552"/>
                <a:gd name="T7" fmla="*/ 240 h 534"/>
                <a:gd name="T8" fmla="*/ 0 60000 65536"/>
                <a:gd name="T9" fmla="*/ 0 60000 65536"/>
                <a:gd name="T10" fmla="*/ 0 60000 65536"/>
                <a:gd name="T11" fmla="*/ 0 60000 65536"/>
                <a:gd name="T12" fmla="*/ 0 w 552"/>
                <a:gd name="T13" fmla="*/ 0 h 534"/>
                <a:gd name="T14" fmla="*/ 552 w 552"/>
                <a:gd name="T15" fmla="*/ 534 h 534"/>
              </a:gdLst>
              <a:ahLst/>
              <a:cxnLst>
                <a:cxn ang="T8">
                  <a:pos x="T0" y="T1"/>
                </a:cxn>
                <a:cxn ang="T9">
                  <a:pos x="T2" y="T3"/>
                </a:cxn>
                <a:cxn ang="T10">
                  <a:pos x="T4" y="T5"/>
                </a:cxn>
                <a:cxn ang="T11">
                  <a:pos x="T6" y="T7"/>
                </a:cxn>
              </a:cxnLst>
              <a:rect l="T12" t="T13" r="T14" b="T15"/>
              <a:pathLst>
                <a:path w="552" h="534">
                  <a:moveTo>
                    <a:pt x="0" y="240"/>
                  </a:moveTo>
                  <a:lnTo>
                    <a:pt x="552" y="0"/>
                  </a:lnTo>
                  <a:lnTo>
                    <a:pt x="498" y="534"/>
                  </a:lnTo>
                  <a:lnTo>
                    <a:pt x="0" y="240"/>
                  </a:lnTo>
                  <a:close/>
                </a:path>
              </a:pathLst>
            </a:custGeom>
            <a:solidFill>
              <a:schemeClr val="hlink"/>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27" name="Freeform 53"/>
            <p:cNvSpPr>
              <a:spLocks/>
            </p:cNvSpPr>
            <p:nvPr/>
          </p:nvSpPr>
          <p:spPr bwMode="auto">
            <a:xfrm>
              <a:off x="991" y="3486"/>
              <a:ext cx="678" cy="540"/>
            </a:xfrm>
            <a:custGeom>
              <a:avLst/>
              <a:gdLst>
                <a:gd name="T0" fmla="*/ 0 w 678"/>
                <a:gd name="T1" fmla="*/ 540 h 540"/>
                <a:gd name="T2" fmla="*/ 66 w 678"/>
                <a:gd name="T3" fmla="*/ 0 h 540"/>
                <a:gd name="T4" fmla="*/ 678 w 678"/>
                <a:gd name="T5" fmla="*/ 360 h 540"/>
                <a:gd name="T6" fmla="*/ 0 w 678"/>
                <a:gd name="T7" fmla="*/ 540 h 540"/>
                <a:gd name="T8" fmla="*/ 0 60000 65536"/>
                <a:gd name="T9" fmla="*/ 0 60000 65536"/>
                <a:gd name="T10" fmla="*/ 0 60000 65536"/>
                <a:gd name="T11" fmla="*/ 0 60000 65536"/>
                <a:gd name="T12" fmla="*/ 0 w 678"/>
                <a:gd name="T13" fmla="*/ 0 h 540"/>
                <a:gd name="T14" fmla="*/ 678 w 678"/>
                <a:gd name="T15" fmla="*/ 540 h 540"/>
              </a:gdLst>
              <a:ahLst/>
              <a:cxnLst>
                <a:cxn ang="T8">
                  <a:pos x="T0" y="T1"/>
                </a:cxn>
                <a:cxn ang="T9">
                  <a:pos x="T2" y="T3"/>
                </a:cxn>
                <a:cxn ang="T10">
                  <a:pos x="T4" y="T5"/>
                </a:cxn>
                <a:cxn ang="T11">
                  <a:pos x="T6" y="T7"/>
                </a:cxn>
              </a:cxnLst>
              <a:rect l="T12" t="T13" r="T14" b="T15"/>
              <a:pathLst>
                <a:path w="678" h="540">
                  <a:moveTo>
                    <a:pt x="0" y="540"/>
                  </a:moveTo>
                  <a:lnTo>
                    <a:pt x="66" y="0"/>
                  </a:lnTo>
                  <a:lnTo>
                    <a:pt x="678" y="360"/>
                  </a:lnTo>
                  <a:lnTo>
                    <a:pt x="0" y="540"/>
                  </a:lnTo>
                  <a:close/>
                </a:path>
              </a:pathLst>
            </a:custGeom>
            <a:solidFill>
              <a:srgbClr val="FFCCFF"/>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28" name="Freeform 54"/>
            <p:cNvSpPr>
              <a:spLocks/>
            </p:cNvSpPr>
            <p:nvPr/>
          </p:nvSpPr>
          <p:spPr bwMode="auto">
            <a:xfrm>
              <a:off x="1044" y="3486"/>
              <a:ext cx="636" cy="354"/>
            </a:xfrm>
            <a:custGeom>
              <a:avLst/>
              <a:gdLst>
                <a:gd name="T0" fmla="*/ 0 w 636"/>
                <a:gd name="T1" fmla="*/ 0 h 354"/>
                <a:gd name="T2" fmla="*/ 636 w 636"/>
                <a:gd name="T3" fmla="*/ 0 h 354"/>
                <a:gd name="T4" fmla="*/ 636 w 636"/>
                <a:gd name="T5" fmla="*/ 354 h 354"/>
                <a:gd name="T6" fmla="*/ 0 w 636"/>
                <a:gd name="T7" fmla="*/ 0 h 354"/>
                <a:gd name="T8" fmla="*/ 0 60000 65536"/>
                <a:gd name="T9" fmla="*/ 0 60000 65536"/>
                <a:gd name="T10" fmla="*/ 0 60000 65536"/>
                <a:gd name="T11" fmla="*/ 0 60000 65536"/>
                <a:gd name="T12" fmla="*/ 0 w 636"/>
                <a:gd name="T13" fmla="*/ 0 h 354"/>
                <a:gd name="T14" fmla="*/ 636 w 636"/>
                <a:gd name="T15" fmla="*/ 354 h 354"/>
              </a:gdLst>
              <a:ahLst/>
              <a:cxnLst>
                <a:cxn ang="T8">
                  <a:pos x="T0" y="T1"/>
                </a:cxn>
                <a:cxn ang="T9">
                  <a:pos x="T2" y="T3"/>
                </a:cxn>
                <a:cxn ang="T10">
                  <a:pos x="T4" y="T5"/>
                </a:cxn>
                <a:cxn ang="T11">
                  <a:pos x="T6" y="T7"/>
                </a:cxn>
              </a:cxnLst>
              <a:rect l="T12" t="T13" r="T14" b="T15"/>
              <a:pathLst>
                <a:path w="636" h="354">
                  <a:moveTo>
                    <a:pt x="0" y="0"/>
                  </a:moveTo>
                  <a:lnTo>
                    <a:pt x="636" y="0"/>
                  </a:lnTo>
                  <a:lnTo>
                    <a:pt x="636" y="354"/>
                  </a:lnTo>
                  <a:lnTo>
                    <a:pt x="0" y="0"/>
                  </a:lnTo>
                  <a:close/>
                </a:path>
              </a:pathLst>
            </a:custGeom>
            <a:solidFill>
              <a:srgbClr val="800080"/>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4829" name="Freeform 55"/>
            <p:cNvSpPr>
              <a:spLocks/>
            </p:cNvSpPr>
            <p:nvPr/>
          </p:nvSpPr>
          <p:spPr bwMode="auto">
            <a:xfrm>
              <a:off x="1056" y="3131"/>
              <a:ext cx="611" cy="356"/>
            </a:xfrm>
            <a:custGeom>
              <a:avLst/>
              <a:gdLst>
                <a:gd name="T0" fmla="*/ 96 w 480"/>
                <a:gd name="T1" fmla="*/ 0 h 288"/>
                <a:gd name="T2" fmla="*/ 0 w 480"/>
                <a:gd name="T3" fmla="*/ 288 h 288"/>
                <a:gd name="T4" fmla="*/ 480 w 480"/>
                <a:gd name="T5" fmla="*/ 288 h 288"/>
                <a:gd name="T6" fmla="*/ 96 w 480"/>
                <a:gd name="T7" fmla="*/ 0 h 288"/>
                <a:gd name="T8" fmla="*/ 0 60000 65536"/>
                <a:gd name="T9" fmla="*/ 0 60000 65536"/>
                <a:gd name="T10" fmla="*/ 0 60000 65536"/>
                <a:gd name="T11" fmla="*/ 0 60000 65536"/>
                <a:gd name="T12" fmla="*/ 0 w 480"/>
                <a:gd name="T13" fmla="*/ 0 h 288"/>
                <a:gd name="T14" fmla="*/ 480 w 480"/>
                <a:gd name="T15" fmla="*/ 288 h 288"/>
              </a:gdLst>
              <a:ahLst/>
              <a:cxnLst>
                <a:cxn ang="T8">
                  <a:pos x="T0" y="T1"/>
                </a:cxn>
                <a:cxn ang="T9">
                  <a:pos x="T2" y="T3"/>
                </a:cxn>
                <a:cxn ang="T10">
                  <a:pos x="T4" y="T5"/>
                </a:cxn>
                <a:cxn ang="T11">
                  <a:pos x="T6" y="T7"/>
                </a:cxn>
              </a:cxnLst>
              <a:rect l="T12" t="T13" r="T14" b="T15"/>
              <a:pathLst>
                <a:path w="480" h="288">
                  <a:moveTo>
                    <a:pt x="96" y="0"/>
                  </a:moveTo>
                  <a:lnTo>
                    <a:pt x="0" y="288"/>
                  </a:lnTo>
                  <a:lnTo>
                    <a:pt x="480" y="288"/>
                  </a:lnTo>
                  <a:lnTo>
                    <a:pt x="96" y="0"/>
                  </a:lnTo>
                  <a:close/>
                </a:path>
              </a:pathLst>
            </a:custGeom>
            <a:solidFill>
              <a:schemeClr val="accent1"/>
            </a:solidFill>
            <a:ln w="38100" cap="flat" cmpd="sng">
              <a:solidFill>
                <a:schemeClr val="tx1"/>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nvGrpSpPr>
            <p:cNvPr id="9" name="Group 56"/>
            <p:cNvGrpSpPr>
              <a:grpSpLocks/>
            </p:cNvGrpSpPr>
            <p:nvPr/>
          </p:nvGrpSpPr>
          <p:grpSpPr bwMode="auto">
            <a:xfrm>
              <a:off x="445" y="3072"/>
              <a:ext cx="1283" cy="1008"/>
              <a:chOff x="3181" y="2496"/>
              <a:chExt cx="1475" cy="1296"/>
            </a:xfrm>
          </p:grpSpPr>
          <p:sp>
            <p:nvSpPr>
              <p:cNvPr id="34831" name="Oval 57"/>
              <p:cNvSpPr>
                <a:spLocks noChangeArrowheads="1"/>
              </p:cNvSpPr>
              <p:nvPr/>
            </p:nvSpPr>
            <p:spPr bwMode="auto">
              <a:xfrm>
                <a:off x="3954" y="2496"/>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32" name="Oval 58"/>
              <p:cNvSpPr>
                <a:spLocks noChangeArrowheads="1"/>
              </p:cNvSpPr>
              <p:nvPr/>
            </p:nvSpPr>
            <p:spPr bwMode="auto">
              <a:xfrm>
                <a:off x="3813" y="2953"/>
                <a:ext cx="141" cy="153"/>
              </a:xfrm>
              <a:prstGeom prst="ellipse">
                <a:avLst/>
              </a:prstGeom>
              <a:solidFill>
                <a:schemeClr val="tx2"/>
              </a:solidFill>
              <a:ln w="9525">
                <a:no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33" name="Oval 59"/>
              <p:cNvSpPr>
                <a:spLocks noChangeArrowheads="1"/>
              </p:cNvSpPr>
              <p:nvPr/>
            </p:nvSpPr>
            <p:spPr bwMode="auto">
              <a:xfrm>
                <a:off x="3321" y="2725"/>
                <a:ext cx="141"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34" name="Oval 60"/>
              <p:cNvSpPr>
                <a:spLocks noChangeArrowheads="1"/>
              </p:cNvSpPr>
              <p:nvPr/>
            </p:nvSpPr>
            <p:spPr bwMode="auto">
              <a:xfrm>
                <a:off x="4516" y="2953"/>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35" name="Oval 61"/>
              <p:cNvSpPr>
                <a:spLocks noChangeArrowheads="1"/>
              </p:cNvSpPr>
              <p:nvPr/>
            </p:nvSpPr>
            <p:spPr bwMode="auto">
              <a:xfrm>
                <a:off x="3181" y="3258"/>
                <a:ext cx="140" cy="153"/>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36" name="Oval 62"/>
              <p:cNvSpPr>
                <a:spLocks noChangeArrowheads="1"/>
              </p:cNvSpPr>
              <p:nvPr/>
            </p:nvSpPr>
            <p:spPr bwMode="auto">
              <a:xfrm>
                <a:off x="3743" y="3640"/>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sp>
            <p:nvSpPr>
              <p:cNvPr id="34837" name="Oval 63"/>
              <p:cNvSpPr>
                <a:spLocks noChangeArrowheads="1"/>
              </p:cNvSpPr>
              <p:nvPr/>
            </p:nvSpPr>
            <p:spPr bwMode="auto">
              <a:xfrm>
                <a:off x="4516" y="3411"/>
                <a:ext cx="140" cy="152"/>
              </a:xfrm>
              <a:prstGeom prst="ellipse">
                <a:avLst/>
              </a:prstGeom>
              <a:solidFill>
                <a:schemeClr val="tx2"/>
              </a:solidFill>
              <a:ln w="9525">
                <a:solidFill>
                  <a:schemeClr val="tx1"/>
                </a:solidFill>
                <a:round/>
                <a:headEnd/>
                <a:tailEnd/>
              </a:ln>
            </p:spPr>
            <p:txBody>
              <a:bodyPr anchor="ctr">
                <a:spAutoFit/>
              </a:bodyPr>
              <a:lstStyle/>
              <a:p>
                <a:pPr eaLnBrk="0" hangingPunct="0"/>
                <a:endParaRPr lang="en-US" sz="2400" smtClean="0">
                  <a:solidFill>
                    <a:srgbClr val="000000"/>
                  </a:solidFill>
                  <a:latin typeface="Times New Roman" pitchFamily="18" charset="0"/>
                </a:endParaRPr>
              </a:p>
            </p:txBody>
          </p:sp>
        </p:grpSp>
      </p:grpSp>
    </p:spTree>
    <p:extLst>
      <p:ext uri="{BB962C8B-B14F-4D97-AF65-F5344CB8AC3E}">
        <p14:creationId xmlns:p14="http://schemas.microsoft.com/office/powerpoint/2010/main" val="12498077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7" name="Line 3"/>
          <p:cNvSpPr>
            <a:spLocks noChangeShapeType="1"/>
          </p:cNvSpPr>
          <p:nvPr/>
        </p:nvSpPr>
        <p:spPr bwMode="auto">
          <a:xfrm>
            <a:off x="4419600" y="4800600"/>
            <a:ext cx="254000" cy="1066800"/>
          </a:xfrm>
          <a:prstGeom prst="line">
            <a:avLst/>
          </a:prstGeom>
          <a:noFill/>
          <a:ln w="38100">
            <a:solidFill>
              <a:srgbClr val="FF0000"/>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35843" name="Rectangle 4"/>
          <p:cNvSpPr>
            <a:spLocks noGrp="1" noChangeArrowheads="1"/>
          </p:cNvSpPr>
          <p:nvPr>
            <p:ph type="title"/>
          </p:nvPr>
        </p:nvSpPr>
        <p:spPr/>
        <p:txBody>
          <a:bodyPr/>
          <a:lstStyle/>
          <a:p>
            <a:r>
              <a:rPr lang="en-US" sz="3000" smtClean="0"/>
              <a:t>Delaunay Triangulation by Duality</a:t>
            </a:r>
          </a:p>
        </p:txBody>
      </p:sp>
      <p:sp>
        <p:nvSpPr>
          <p:cNvPr id="35844" name="Rectangle 5"/>
          <p:cNvSpPr>
            <a:spLocks noGrp="1" noChangeArrowheads="1"/>
          </p:cNvSpPr>
          <p:nvPr>
            <p:ph type="body" idx="1"/>
          </p:nvPr>
        </p:nvSpPr>
        <p:spPr>
          <a:xfrm>
            <a:off x="685800" y="914400"/>
            <a:ext cx="7772400" cy="5257800"/>
          </a:xfrm>
        </p:spPr>
        <p:txBody>
          <a:bodyPr/>
          <a:lstStyle/>
          <a:p>
            <a:pPr marL="0" indent="0">
              <a:lnSpc>
                <a:spcPct val="90000"/>
              </a:lnSpc>
            </a:pPr>
            <a:endParaRPr lang="en-US" dirty="0" smtClean="0"/>
          </a:p>
          <a:p>
            <a:pPr marL="0" indent="0">
              <a:lnSpc>
                <a:spcPct val="90000"/>
              </a:lnSpc>
            </a:pPr>
            <a:r>
              <a:rPr lang="en-US" dirty="0" smtClean="0"/>
              <a:t>Draw the dual to the </a:t>
            </a:r>
            <a:r>
              <a:rPr lang="en-US" dirty="0" err="1" smtClean="0"/>
              <a:t>Voronoi</a:t>
            </a:r>
            <a:r>
              <a:rPr lang="en-US" dirty="0" smtClean="0"/>
              <a:t> diagram by connecting each two neighboring sites in the </a:t>
            </a:r>
            <a:r>
              <a:rPr lang="en-US" dirty="0" err="1" smtClean="0"/>
              <a:t>Voronoi</a:t>
            </a:r>
            <a:r>
              <a:rPr lang="en-US" dirty="0" smtClean="0"/>
              <a:t> diagram.</a:t>
            </a:r>
          </a:p>
          <a:p>
            <a:pPr marL="0" indent="0">
              <a:lnSpc>
                <a:spcPct val="90000"/>
              </a:lnSpc>
              <a:buFont typeface="Arial" pitchFamily="34" charset="0"/>
              <a:buChar char="•"/>
            </a:pPr>
            <a:r>
              <a:rPr lang="en-US" sz="2000" i="1" dirty="0" smtClean="0"/>
              <a:t> </a:t>
            </a:r>
            <a:r>
              <a:rPr lang="en-US" sz="2000" dirty="0" smtClean="0"/>
              <a:t>The DT may be constructed in O(</a:t>
            </a:r>
            <a:r>
              <a:rPr lang="en-US" sz="2000" i="1" dirty="0" err="1" smtClean="0"/>
              <a:t>n</a:t>
            </a:r>
            <a:r>
              <a:rPr lang="en-US" sz="2000" dirty="0" err="1" smtClean="0"/>
              <a:t>log</a:t>
            </a:r>
            <a:r>
              <a:rPr lang="en-US" sz="2000" i="1" dirty="0" err="1" smtClean="0"/>
              <a:t>n</a:t>
            </a:r>
            <a:r>
              <a:rPr lang="en-US" sz="2000" dirty="0" smtClean="0"/>
              <a:t>) time</a:t>
            </a:r>
          </a:p>
          <a:p>
            <a:pPr marL="0" indent="0">
              <a:lnSpc>
                <a:spcPct val="90000"/>
              </a:lnSpc>
              <a:buFont typeface="Arial" pitchFamily="34" charset="0"/>
              <a:buChar char="•"/>
            </a:pPr>
            <a:r>
              <a:rPr lang="en-US" sz="2000" dirty="0" smtClean="0"/>
              <a:t> This is what </a:t>
            </a:r>
            <a:r>
              <a:rPr lang="en-US" sz="2000" dirty="0" err="1" smtClean="0"/>
              <a:t>Matlab’s</a:t>
            </a:r>
            <a:r>
              <a:rPr lang="en-US" sz="2000" dirty="0" smtClean="0"/>
              <a:t> </a:t>
            </a:r>
            <a:r>
              <a:rPr lang="en-US" sz="2000" dirty="0" err="1" smtClean="0">
                <a:latin typeface="Courier" pitchFamily="49" charset="0"/>
              </a:rPr>
              <a:t>delaunay</a:t>
            </a:r>
            <a:r>
              <a:rPr lang="en-US" sz="2000" dirty="0" smtClean="0"/>
              <a:t> function uses</a:t>
            </a:r>
          </a:p>
        </p:txBody>
      </p:sp>
      <p:grpSp>
        <p:nvGrpSpPr>
          <p:cNvPr id="2" name="Group 6"/>
          <p:cNvGrpSpPr>
            <a:grpSpLocks/>
          </p:cNvGrpSpPr>
          <p:nvPr/>
        </p:nvGrpSpPr>
        <p:grpSpPr bwMode="auto">
          <a:xfrm>
            <a:off x="3416300" y="3606800"/>
            <a:ext cx="2590800" cy="2514600"/>
            <a:chOff x="4032" y="1104"/>
            <a:chExt cx="1632" cy="1584"/>
          </a:xfrm>
        </p:grpSpPr>
        <p:sp>
          <p:nvSpPr>
            <p:cNvPr id="35869" name="Line 7"/>
            <p:cNvSpPr>
              <a:spLocks noChangeShapeType="1"/>
            </p:cNvSpPr>
            <p:nvPr/>
          </p:nvSpPr>
          <p:spPr bwMode="auto">
            <a:xfrm>
              <a:off x="4151" y="1460"/>
              <a:ext cx="239" cy="357"/>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0" name="Line 8"/>
            <p:cNvSpPr>
              <a:spLocks noChangeShapeType="1"/>
            </p:cNvSpPr>
            <p:nvPr/>
          </p:nvSpPr>
          <p:spPr bwMode="auto">
            <a:xfrm flipV="1">
              <a:off x="4390" y="1500"/>
              <a:ext cx="398" cy="317"/>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1" name="Line 9"/>
            <p:cNvSpPr>
              <a:spLocks noChangeShapeType="1"/>
            </p:cNvSpPr>
            <p:nvPr/>
          </p:nvSpPr>
          <p:spPr bwMode="auto">
            <a:xfrm flipH="1" flipV="1">
              <a:off x="4549" y="1183"/>
              <a:ext cx="239" cy="317"/>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2" name="Line 10"/>
            <p:cNvSpPr>
              <a:spLocks noChangeShapeType="1"/>
            </p:cNvSpPr>
            <p:nvPr/>
          </p:nvSpPr>
          <p:spPr bwMode="auto">
            <a:xfrm>
              <a:off x="4390" y="1817"/>
              <a:ext cx="0" cy="119"/>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3" name="Line 11"/>
            <p:cNvSpPr>
              <a:spLocks noChangeShapeType="1"/>
            </p:cNvSpPr>
            <p:nvPr/>
          </p:nvSpPr>
          <p:spPr bwMode="auto">
            <a:xfrm flipH="1">
              <a:off x="4032" y="1936"/>
              <a:ext cx="358" cy="277"/>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4" name="Line 12"/>
            <p:cNvSpPr>
              <a:spLocks noChangeShapeType="1"/>
            </p:cNvSpPr>
            <p:nvPr/>
          </p:nvSpPr>
          <p:spPr bwMode="auto">
            <a:xfrm>
              <a:off x="4390" y="1936"/>
              <a:ext cx="558" cy="277"/>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5" name="Line 13"/>
            <p:cNvSpPr>
              <a:spLocks noChangeShapeType="1"/>
            </p:cNvSpPr>
            <p:nvPr/>
          </p:nvSpPr>
          <p:spPr bwMode="auto">
            <a:xfrm>
              <a:off x="4788" y="1500"/>
              <a:ext cx="199" cy="79"/>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6" name="Line 14"/>
            <p:cNvSpPr>
              <a:spLocks noChangeShapeType="1"/>
            </p:cNvSpPr>
            <p:nvPr/>
          </p:nvSpPr>
          <p:spPr bwMode="auto">
            <a:xfrm flipV="1">
              <a:off x="4987" y="1104"/>
              <a:ext cx="438" cy="475"/>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7" name="Line 15"/>
            <p:cNvSpPr>
              <a:spLocks noChangeShapeType="1"/>
            </p:cNvSpPr>
            <p:nvPr/>
          </p:nvSpPr>
          <p:spPr bwMode="auto">
            <a:xfrm>
              <a:off x="4987" y="1579"/>
              <a:ext cx="120" cy="357"/>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8" name="Line 16"/>
            <p:cNvSpPr>
              <a:spLocks noChangeShapeType="1"/>
            </p:cNvSpPr>
            <p:nvPr/>
          </p:nvSpPr>
          <p:spPr bwMode="auto">
            <a:xfrm flipV="1">
              <a:off x="5107" y="1817"/>
              <a:ext cx="557" cy="119"/>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79" name="Line 17"/>
            <p:cNvSpPr>
              <a:spLocks noChangeShapeType="1"/>
            </p:cNvSpPr>
            <p:nvPr/>
          </p:nvSpPr>
          <p:spPr bwMode="auto">
            <a:xfrm flipH="1">
              <a:off x="4948" y="1936"/>
              <a:ext cx="159" cy="277"/>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80" name="Line 18"/>
            <p:cNvSpPr>
              <a:spLocks noChangeShapeType="1"/>
            </p:cNvSpPr>
            <p:nvPr/>
          </p:nvSpPr>
          <p:spPr bwMode="auto">
            <a:xfrm flipH="1">
              <a:off x="4430" y="2173"/>
              <a:ext cx="438" cy="396"/>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sp>
          <p:nvSpPr>
            <p:cNvPr id="35881" name="Line 19"/>
            <p:cNvSpPr>
              <a:spLocks noChangeShapeType="1"/>
            </p:cNvSpPr>
            <p:nvPr/>
          </p:nvSpPr>
          <p:spPr bwMode="auto">
            <a:xfrm>
              <a:off x="4948" y="2213"/>
              <a:ext cx="477" cy="475"/>
            </a:xfrm>
            <a:prstGeom prst="line">
              <a:avLst/>
            </a:prstGeom>
            <a:noFill/>
            <a:ln w="38100">
              <a:solidFill>
                <a:schemeClr val="tx2"/>
              </a:solidFill>
              <a:round/>
              <a:headEnd/>
              <a:tailEnd/>
            </a:ln>
          </p:spPr>
          <p:txBody>
            <a:bodyPr/>
            <a:lstStyle/>
            <a:p>
              <a:pPr eaLnBrk="0" hangingPunct="0"/>
              <a:endParaRPr lang="en-US" sz="2400" smtClean="0">
                <a:solidFill>
                  <a:srgbClr val="000000"/>
                </a:solidFill>
                <a:latin typeface="Times New Roman" pitchFamily="18" charset="0"/>
              </a:endParaRPr>
            </a:p>
          </p:txBody>
        </p:sp>
      </p:grpSp>
      <p:grpSp>
        <p:nvGrpSpPr>
          <p:cNvPr id="3" name="Group 20"/>
          <p:cNvGrpSpPr>
            <a:grpSpLocks/>
          </p:cNvGrpSpPr>
          <p:nvPr/>
        </p:nvGrpSpPr>
        <p:grpSpPr bwMode="auto">
          <a:xfrm>
            <a:off x="3530600" y="3790950"/>
            <a:ext cx="2038350" cy="2082800"/>
            <a:chOff x="3768" y="1556"/>
            <a:chExt cx="1284" cy="1312"/>
          </a:xfrm>
        </p:grpSpPr>
        <p:sp>
          <p:nvSpPr>
            <p:cNvPr id="35856" name="Freeform 21"/>
            <p:cNvSpPr>
              <a:spLocks/>
            </p:cNvSpPr>
            <p:nvPr/>
          </p:nvSpPr>
          <p:spPr bwMode="auto">
            <a:xfrm>
              <a:off x="3772" y="2156"/>
              <a:ext cx="560" cy="28"/>
            </a:xfrm>
            <a:custGeom>
              <a:avLst/>
              <a:gdLst>
                <a:gd name="T0" fmla="*/ 0 w 560"/>
                <a:gd name="T1" fmla="*/ 0 h 28"/>
                <a:gd name="T2" fmla="*/ 560 w 560"/>
                <a:gd name="T3" fmla="*/ 28 h 28"/>
                <a:gd name="T4" fmla="*/ 0 60000 65536"/>
                <a:gd name="T5" fmla="*/ 0 60000 65536"/>
                <a:gd name="T6" fmla="*/ 0 w 560"/>
                <a:gd name="T7" fmla="*/ 0 h 28"/>
                <a:gd name="T8" fmla="*/ 560 w 560"/>
                <a:gd name="T9" fmla="*/ 28 h 28"/>
              </a:gdLst>
              <a:ahLst/>
              <a:cxnLst>
                <a:cxn ang="T4">
                  <a:pos x="T0" y="T1"/>
                </a:cxn>
                <a:cxn ang="T5">
                  <a:pos x="T2" y="T3"/>
                </a:cxn>
              </a:cxnLst>
              <a:rect l="T6" t="T7" r="T8" b="T9"/>
              <a:pathLst>
                <a:path w="560" h="28">
                  <a:moveTo>
                    <a:pt x="0" y="0"/>
                  </a:moveTo>
                  <a:lnTo>
                    <a:pt x="560" y="28"/>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57" name="Freeform 22"/>
            <p:cNvSpPr>
              <a:spLocks/>
            </p:cNvSpPr>
            <p:nvPr/>
          </p:nvSpPr>
          <p:spPr bwMode="auto">
            <a:xfrm>
              <a:off x="4176" y="2184"/>
              <a:ext cx="156" cy="360"/>
            </a:xfrm>
            <a:custGeom>
              <a:avLst/>
              <a:gdLst>
                <a:gd name="T0" fmla="*/ 0 w 156"/>
                <a:gd name="T1" fmla="*/ 360 h 360"/>
                <a:gd name="T2" fmla="*/ 156 w 156"/>
                <a:gd name="T3" fmla="*/ 0 h 360"/>
                <a:gd name="T4" fmla="*/ 0 60000 65536"/>
                <a:gd name="T5" fmla="*/ 0 60000 65536"/>
                <a:gd name="T6" fmla="*/ 0 w 156"/>
                <a:gd name="T7" fmla="*/ 0 h 360"/>
                <a:gd name="T8" fmla="*/ 156 w 156"/>
                <a:gd name="T9" fmla="*/ 360 h 360"/>
              </a:gdLst>
              <a:ahLst/>
              <a:cxnLst>
                <a:cxn ang="T4">
                  <a:pos x="T0" y="T1"/>
                </a:cxn>
                <a:cxn ang="T5">
                  <a:pos x="T2" y="T3"/>
                </a:cxn>
              </a:cxnLst>
              <a:rect l="T6" t="T7" r="T8" b="T9"/>
              <a:pathLst>
                <a:path w="156" h="360">
                  <a:moveTo>
                    <a:pt x="0" y="360"/>
                  </a:moveTo>
                  <a:lnTo>
                    <a:pt x="156" y="0"/>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58" name="Freeform 23"/>
            <p:cNvSpPr>
              <a:spLocks/>
            </p:cNvSpPr>
            <p:nvPr/>
          </p:nvSpPr>
          <p:spPr bwMode="auto">
            <a:xfrm>
              <a:off x="4176" y="2544"/>
              <a:ext cx="316" cy="324"/>
            </a:xfrm>
            <a:custGeom>
              <a:avLst/>
              <a:gdLst>
                <a:gd name="T0" fmla="*/ 0 w 316"/>
                <a:gd name="T1" fmla="*/ 0 h 324"/>
                <a:gd name="T2" fmla="*/ 316 w 316"/>
                <a:gd name="T3" fmla="*/ 324 h 324"/>
                <a:gd name="T4" fmla="*/ 0 60000 65536"/>
                <a:gd name="T5" fmla="*/ 0 60000 65536"/>
                <a:gd name="T6" fmla="*/ 0 w 316"/>
                <a:gd name="T7" fmla="*/ 0 h 324"/>
                <a:gd name="T8" fmla="*/ 316 w 316"/>
                <a:gd name="T9" fmla="*/ 324 h 324"/>
              </a:gdLst>
              <a:ahLst/>
              <a:cxnLst>
                <a:cxn ang="T4">
                  <a:pos x="T0" y="T1"/>
                </a:cxn>
                <a:cxn ang="T5">
                  <a:pos x="T2" y="T3"/>
                </a:cxn>
              </a:cxnLst>
              <a:rect l="T6" t="T7" r="T8" b="T9"/>
              <a:pathLst>
                <a:path w="316" h="324">
                  <a:moveTo>
                    <a:pt x="0" y="0"/>
                  </a:moveTo>
                  <a:lnTo>
                    <a:pt x="316" y="324"/>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59" name="Freeform 24"/>
            <p:cNvSpPr>
              <a:spLocks/>
            </p:cNvSpPr>
            <p:nvPr/>
          </p:nvSpPr>
          <p:spPr bwMode="auto">
            <a:xfrm>
              <a:off x="3768" y="2148"/>
              <a:ext cx="408" cy="396"/>
            </a:xfrm>
            <a:custGeom>
              <a:avLst/>
              <a:gdLst>
                <a:gd name="T0" fmla="*/ 0 w 408"/>
                <a:gd name="T1" fmla="*/ 0 h 396"/>
                <a:gd name="T2" fmla="*/ 408 w 408"/>
                <a:gd name="T3" fmla="*/ 396 h 396"/>
                <a:gd name="T4" fmla="*/ 0 60000 65536"/>
                <a:gd name="T5" fmla="*/ 0 60000 65536"/>
                <a:gd name="T6" fmla="*/ 0 w 408"/>
                <a:gd name="T7" fmla="*/ 0 h 396"/>
                <a:gd name="T8" fmla="*/ 408 w 408"/>
                <a:gd name="T9" fmla="*/ 396 h 396"/>
              </a:gdLst>
              <a:ahLst/>
              <a:cxnLst>
                <a:cxn ang="T4">
                  <a:pos x="T0" y="T1"/>
                </a:cxn>
                <a:cxn ang="T5">
                  <a:pos x="T2" y="T3"/>
                </a:cxn>
              </a:cxnLst>
              <a:rect l="T6" t="T7" r="T8" b="T9"/>
              <a:pathLst>
                <a:path w="408" h="396">
                  <a:moveTo>
                    <a:pt x="0" y="0"/>
                  </a:moveTo>
                  <a:lnTo>
                    <a:pt x="408" y="396"/>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60" name="Freeform 25"/>
            <p:cNvSpPr>
              <a:spLocks/>
            </p:cNvSpPr>
            <p:nvPr/>
          </p:nvSpPr>
          <p:spPr bwMode="auto">
            <a:xfrm>
              <a:off x="3772" y="1836"/>
              <a:ext cx="320" cy="324"/>
            </a:xfrm>
            <a:custGeom>
              <a:avLst/>
              <a:gdLst>
                <a:gd name="T0" fmla="*/ 0 w 320"/>
                <a:gd name="T1" fmla="*/ 324 h 324"/>
                <a:gd name="T2" fmla="*/ 320 w 320"/>
                <a:gd name="T3" fmla="*/ 0 h 324"/>
                <a:gd name="T4" fmla="*/ 0 60000 65536"/>
                <a:gd name="T5" fmla="*/ 0 60000 65536"/>
                <a:gd name="T6" fmla="*/ 0 w 320"/>
                <a:gd name="T7" fmla="*/ 0 h 324"/>
                <a:gd name="T8" fmla="*/ 320 w 320"/>
                <a:gd name="T9" fmla="*/ 324 h 324"/>
              </a:gdLst>
              <a:ahLst/>
              <a:cxnLst>
                <a:cxn ang="T4">
                  <a:pos x="T0" y="T1"/>
                </a:cxn>
                <a:cxn ang="T5">
                  <a:pos x="T2" y="T3"/>
                </a:cxn>
              </a:cxnLst>
              <a:rect l="T6" t="T7" r="T8" b="T9"/>
              <a:pathLst>
                <a:path w="320" h="324">
                  <a:moveTo>
                    <a:pt x="0" y="324"/>
                  </a:moveTo>
                  <a:lnTo>
                    <a:pt x="320" y="0"/>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61" name="Freeform 26"/>
            <p:cNvSpPr>
              <a:spLocks/>
            </p:cNvSpPr>
            <p:nvPr/>
          </p:nvSpPr>
          <p:spPr bwMode="auto">
            <a:xfrm>
              <a:off x="4096" y="1556"/>
              <a:ext cx="472" cy="280"/>
            </a:xfrm>
            <a:custGeom>
              <a:avLst/>
              <a:gdLst>
                <a:gd name="T0" fmla="*/ 0 w 472"/>
                <a:gd name="T1" fmla="*/ 280 h 280"/>
                <a:gd name="T2" fmla="*/ 472 w 472"/>
                <a:gd name="T3" fmla="*/ 0 h 280"/>
                <a:gd name="T4" fmla="*/ 0 60000 65536"/>
                <a:gd name="T5" fmla="*/ 0 60000 65536"/>
                <a:gd name="T6" fmla="*/ 0 w 472"/>
                <a:gd name="T7" fmla="*/ 0 h 280"/>
                <a:gd name="T8" fmla="*/ 472 w 472"/>
                <a:gd name="T9" fmla="*/ 280 h 280"/>
              </a:gdLst>
              <a:ahLst/>
              <a:cxnLst>
                <a:cxn ang="T4">
                  <a:pos x="T0" y="T1"/>
                </a:cxn>
                <a:cxn ang="T5">
                  <a:pos x="T2" y="T3"/>
                </a:cxn>
              </a:cxnLst>
              <a:rect l="T6" t="T7" r="T8" b="T9"/>
              <a:pathLst>
                <a:path w="472" h="280">
                  <a:moveTo>
                    <a:pt x="0" y="280"/>
                  </a:moveTo>
                  <a:lnTo>
                    <a:pt x="472" y="0"/>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62" name="Freeform 27"/>
            <p:cNvSpPr>
              <a:spLocks/>
            </p:cNvSpPr>
            <p:nvPr/>
          </p:nvSpPr>
          <p:spPr bwMode="auto">
            <a:xfrm>
              <a:off x="4080" y="1824"/>
              <a:ext cx="248" cy="368"/>
            </a:xfrm>
            <a:custGeom>
              <a:avLst/>
              <a:gdLst>
                <a:gd name="T0" fmla="*/ 0 w 248"/>
                <a:gd name="T1" fmla="*/ 0 h 368"/>
                <a:gd name="T2" fmla="*/ 248 w 248"/>
                <a:gd name="T3" fmla="*/ 368 h 368"/>
                <a:gd name="T4" fmla="*/ 0 60000 65536"/>
                <a:gd name="T5" fmla="*/ 0 60000 65536"/>
                <a:gd name="T6" fmla="*/ 0 w 248"/>
                <a:gd name="T7" fmla="*/ 0 h 368"/>
                <a:gd name="T8" fmla="*/ 248 w 248"/>
                <a:gd name="T9" fmla="*/ 368 h 368"/>
              </a:gdLst>
              <a:ahLst/>
              <a:cxnLst>
                <a:cxn ang="T4">
                  <a:pos x="T0" y="T1"/>
                </a:cxn>
                <a:cxn ang="T5">
                  <a:pos x="T2" y="T3"/>
                </a:cxn>
              </a:cxnLst>
              <a:rect l="T6" t="T7" r="T8" b="T9"/>
              <a:pathLst>
                <a:path w="248" h="368">
                  <a:moveTo>
                    <a:pt x="0" y="0"/>
                  </a:moveTo>
                  <a:lnTo>
                    <a:pt x="248" y="368"/>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63" name="Freeform 28"/>
            <p:cNvSpPr>
              <a:spLocks/>
            </p:cNvSpPr>
            <p:nvPr/>
          </p:nvSpPr>
          <p:spPr bwMode="auto">
            <a:xfrm>
              <a:off x="4332" y="1560"/>
              <a:ext cx="236" cy="636"/>
            </a:xfrm>
            <a:custGeom>
              <a:avLst/>
              <a:gdLst>
                <a:gd name="T0" fmla="*/ 0 w 236"/>
                <a:gd name="T1" fmla="*/ 636 h 636"/>
                <a:gd name="T2" fmla="*/ 236 w 236"/>
                <a:gd name="T3" fmla="*/ 0 h 636"/>
                <a:gd name="T4" fmla="*/ 0 60000 65536"/>
                <a:gd name="T5" fmla="*/ 0 60000 65536"/>
                <a:gd name="T6" fmla="*/ 0 w 236"/>
                <a:gd name="T7" fmla="*/ 0 h 636"/>
                <a:gd name="T8" fmla="*/ 236 w 236"/>
                <a:gd name="T9" fmla="*/ 636 h 636"/>
              </a:gdLst>
              <a:ahLst/>
              <a:cxnLst>
                <a:cxn ang="T4">
                  <a:pos x="T0" y="T1"/>
                </a:cxn>
                <a:cxn ang="T5">
                  <a:pos x="T2" y="T3"/>
                </a:cxn>
              </a:cxnLst>
              <a:rect l="T6" t="T7" r="T8" b="T9"/>
              <a:pathLst>
                <a:path w="236" h="636">
                  <a:moveTo>
                    <a:pt x="0" y="636"/>
                  </a:moveTo>
                  <a:lnTo>
                    <a:pt x="236" y="0"/>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64" name="Freeform 29"/>
            <p:cNvSpPr>
              <a:spLocks/>
            </p:cNvSpPr>
            <p:nvPr/>
          </p:nvSpPr>
          <p:spPr bwMode="auto">
            <a:xfrm>
              <a:off x="4336" y="1920"/>
              <a:ext cx="704" cy="272"/>
            </a:xfrm>
            <a:custGeom>
              <a:avLst/>
              <a:gdLst>
                <a:gd name="T0" fmla="*/ 0 w 704"/>
                <a:gd name="T1" fmla="*/ 272 h 272"/>
                <a:gd name="T2" fmla="*/ 704 w 704"/>
                <a:gd name="T3" fmla="*/ 0 h 272"/>
                <a:gd name="T4" fmla="*/ 0 60000 65536"/>
                <a:gd name="T5" fmla="*/ 0 60000 65536"/>
                <a:gd name="T6" fmla="*/ 0 w 704"/>
                <a:gd name="T7" fmla="*/ 0 h 272"/>
                <a:gd name="T8" fmla="*/ 704 w 704"/>
                <a:gd name="T9" fmla="*/ 272 h 272"/>
              </a:gdLst>
              <a:ahLst/>
              <a:cxnLst>
                <a:cxn ang="T4">
                  <a:pos x="T0" y="T1"/>
                </a:cxn>
                <a:cxn ang="T5">
                  <a:pos x="T2" y="T3"/>
                </a:cxn>
              </a:cxnLst>
              <a:rect l="T6" t="T7" r="T8" b="T9"/>
              <a:pathLst>
                <a:path w="704" h="272">
                  <a:moveTo>
                    <a:pt x="0" y="272"/>
                  </a:moveTo>
                  <a:lnTo>
                    <a:pt x="704" y="0"/>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65" name="Freeform 30"/>
            <p:cNvSpPr>
              <a:spLocks/>
            </p:cNvSpPr>
            <p:nvPr/>
          </p:nvSpPr>
          <p:spPr bwMode="auto">
            <a:xfrm>
              <a:off x="4328" y="2192"/>
              <a:ext cx="724" cy="280"/>
            </a:xfrm>
            <a:custGeom>
              <a:avLst/>
              <a:gdLst>
                <a:gd name="T0" fmla="*/ 0 w 724"/>
                <a:gd name="T1" fmla="*/ 0 h 280"/>
                <a:gd name="T2" fmla="*/ 724 w 724"/>
                <a:gd name="T3" fmla="*/ 280 h 280"/>
                <a:gd name="T4" fmla="*/ 0 60000 65536"/>
                <a:gd name="T5" fmla="*/ 0 60000 65536"/>
                <a:gd name="T6" fmla="*/ 0 w 724"/>
                <a:gd name="T7" fmla="*/ 0 h 280"/>
                <a:gd name="T8" fmla="*/ 724 w 724"/>
                <a:gd name="T9" fmla="*/ 280 h 280"/>
              </a:gdLst>
              <a:ahLst/>
              <a:cxnLst>
                <a:cxn ang="T4">
                  <a:pos x="T0" y="T1"/>
                </a:cxn>
                <a:cxn ang="T5">
                  <a:pos x="T2" y="T3"/>
                </a:cxn>
              </a:cxnLst>
              <a:rect l="T6" t="T7" r="T8" b="T9"/>
              <a:pathLst>
                <a:path w="724" h="280">
                  <a:moveTo>
                    <a:pt x="0" y="0"/>
                  </a:moveTo>
                  <a:lnTo>
                    <a:pt x="724" y="280"/>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66" name="Freeform 31"/>
            <p:cNvSpPr>
              <a:spLocks/>
            </p:cNvSpPr>
            <p:nvPr/>
          </p:nvSpPr>
          <p:spPr bwMode="auto">
            <a:xfrm>
              <a:off x="4492" y="2472"/>
              <a:ext cx="560" cy="396"/>
            </a:xfrm>
            <a:custGeom>
              <a:avLst/>
              <a:gdLst>
                <a:gd name="T0" fmla="*/ 0 w 560"/>
                <a:gd name="T1" fmla="*/ 396 h 396"/>
                <a:gd name="T2" fmla="*/ 560 w 560"/>
                <a:gd name="T3" fmla="*/ 0 h 396"/>
                <a:gd name="T4" fmla="*/ 0 60000 65536"/>
                <a:gd name="T5" fmla="*/ 0 60000 65536"/>
                <a:gd name="T6" fmla="*/ 0 w 560"/>
                <a:gd name="T7" fmla="*/ 0 h 396"/>
                <a:gd name="T8" fmla="*/ 560 w 560"/>
                <a:gd name="T9" fmla="*/ 396 h 396"/>
              </a:gdLst>
              <a:ahLst/>
              <a:cxnLst>
                <a:cxn ang="T4">
                  <a:pos x="T0" y="T1"/>
                </a:cxn>
                <a:cxn ang="T5">
                  <a:pos x="T2" y="T3"/>
                </a:cxn>
              </a:cxnLst>
              <a:rect l="T6" t="T7" r="T8" b="T9"/>
              <a:pathLst>
                <a:path w="560" h="396">
                  <a:moveTo>
                    <a:pt x="0" y="396"/>
                  </a:moveTo>
                  <a:lnTo>
                    <a:pt x="560" y="0"/>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sp>
          <p:nvSpPr>
            <p:cNvPr id="35867" name="Line 32"/>
            <p:cNvSpPr>
              <a:spLocks noChangeShapeType="1"/>
            </p:cNvSpPr>
            <p:nvPr/>
          </p:nvSpPr>
          <p:spPr bwMode="auto">
            <a:xfrm>
              <a:off x="5040" y="1920"/>
              <a:ext cx="0" cy="528"/>
            </a:xfrm>
            <a:prstGeom prst="line">
              <a:avLst/>
            </a:prstGeom>
            <a:noFill/>
            <a:ln w="38100">
              <a:solidFill>
                <a:srgbClr val="FF0000"/>
              </a:solidFill>
              <a:round/>
              <a:headEnd/>
              <a:tailEnd/>
            </a:ln>
          </p:spPr>
          <p:txBody>
            <a:bodyPr>
              <a:spAutoFit/>
            </a:bodyPr>
            <a:lstStyle/>
            <a:p>
              <a:pPr eaLnBrk="0" hangingPunct="0"/>
              <a:endParaRPr lang="en-US" sz="2400" smtClean="0">
                <a:solidFill>
                  <a:srgbClr val="000000"/>
                </a:solidFill>
                <a:latin typeface="Times New Roman" pitchFamily="18" charset="0"/>
              </a:endParaRPr>
            </a:p>
          </p:txBody>
        </p:sp>
        <p:sp>
          <p:nvSpPr>
            <p:cNvPr id="35868" name="Freeform 33"/>
            <p:cNvSpPr>
              <a:spLocks/>
            </p:cNvSpPr>
            <p:nvPr/>
          </p:nvSpPr>
          <p:spPr bwMode="auto">
            <a:xfrm>
              <a:off x="4576" y="1556"/>
              <a:ext cx="464" cy="364"/>
            </a:xfrm>
            <a:custGeom>
              <a:avLst/>
              <a:gdLst>
                <a:gd name="T0" fmla="*/ 0 w 464"/>
                <a:gd name="T1" fmla="*/ 0 h 364"/>
                <a:gd name="T2" fmla="*/ 464 w 464"/>
                <a:gd name="T3" fmla="*/ 364 h 364"/>
                <a:gd name="T4" fmla="*/ 0 60000 65536"/>
                <a:gd name="T5" fmla="*/ 0 60000 65536"/>
                <a:gd name="T6" fmla="*/ 0 w 464"/>
                <a:gd name="T7" fmla="*/ 0 h 364"/>
                <a:gd name="T8" fmla="*/ 464 w 464"/>
                <a:gd name="T9" fmla="*/ 364 h 364"/>
              </a:gdLst>
              <a:ahLst/>
              <a:cxnLst>
                <a:cxn ang="T4">
                  <a:pos x="T0" y="T1"/>
                </a:cxn>
                <a:cxn ang="T5">
                  <a:pos x="T2" y="T3"/>
                </a:cxn>
              </a:cxnLst>
              <a:rect l="T6" t="T7" r="T8" b="T9"/>
              <a:pathLst>
                <a:path w="464" h="364">
                  <a:moveTo>
                    <a:pt x="0" y="0"/>
                  </a:moveTo>
                  <a:lnTo>
                    <a:pt x="464" y="364"/>
                  </a:lnTo>
                </a:path>
              </a:pathLst>
            </a:custGeom>
            <a:noFill/>
            <a:ln w="38100" cap="flat" cmpd="sng">
              <a:solidFill>
                <a:srgbClr val="FF0000"/>
              </a:solidFill>
              <a:prstDash val="solid"/>
              <a:round/>
              <a:headEnd type="none" w="med" len="med"/>
              <a:tailEnd type="none" w="med" len="med"/>
            </a:ln>
          </p:spPr>
          <p:txBody>
            <a:bodyPr>
              <a:spAutoFit/>
            </a:bodyPr>
            <a:lstStyle/>
            <a:p>
              <a:pPr eaLnBrk="0" hangingPunct="0"/>
              <a:endParaRPr lang="en-US" sz="2400" smtClean="0">
                <a:solidFill>
                  <a:srgbClr val="000000"/>
                </a:solidFill>
                <a:latin typeface="Times New Roman" pitchFamily="18" charset="0"/>
              </a:endParaRPr>
            </a:p>
          </p:txBody>
        </p:sp>
      </p:grpSp>
      <p:grpSp>
        <p:nvGrpSpPr>
          <p:cNvPr id="4" name="Group 34"/>
          <p:cNvGrpSpPr>
            <a:grpSpLocks/>
          </p:cNvGrpSpPr>
          <p:nvPr/>
        </p:nvGrpSpPr>
        <p:grpSpPr bwMode="auto">
          <a:xfrm>
            <a:off x="3479800" y="3732213"/>
            <a:ext cx="2147888" cy="2200275"/>
            <a:chOff x="4072" y="1183"/>
            <a:chExt cx="1353" cy="1386"/>
          </a:xfrm>
        </p:grpSpPr>
        <p:sp>
          <p:nvSpPr>
            <p:cNvPr id="35848" name="Oval 35"/>
            <p:cNvSpPr>
              <a:spLocks noChangeArrowheads="1"/>
            </p:cNvSpPr>
            <p:nvPr/>
          </p:nvSpPr>
          <p:spPr bwMode="auto">
            <a:xfrm>
              <a:off x="4390" y="1460"/>
              <a:ext cx="80" cy="80"/>
            </a:xfrm>
            <a:prstGeom prst="ellipse">
              <a:avLst/>
            </a:prstGeom>
            <a:solidFill>
              <a:schemeClr val="accent1"/>
            </a:solidFill>
            <a:ln w="9525">
              <a:solidFill>
                <a:schemeClr val="tx1"/>
              </a:solidFill>
              <a:round/>
              <a:headEnd/>
              <a:tailEnd/>
            </a:ln>
          </p:spPr>
          <p:txBody>
            <a:bodyPr wrap="none" anchor="ctr"/>
            <a:lstStyle/>
            <a:p>
              <a:pPr eaLnBrk="0" hangingPunct="0"/>
              <a:endParaRPr lang="en-US" sz="2400" smtClean="0">
                <a:solidFill>
                  <a:srgbClr val="000000"/>
                </a:solidFill>
                <a:latin typeface="Times New Roman" pitchFamily="18" charset="0"/>
              </a:endParaRPr>
            </a:p>
          </p:txBody>
        </p:sp>
        <p:sp>
          <p:nvSpPr>
            <p:cNvPr id="35849" name="Oval 36"/>
            <p:cNvSpPr>
              <a:spLocks noChangeArrowheads="1"/>
            </p:cNvSpPr>
            <p:nvPr/>
          </p:nvSpPr>
          <p:spPr bwMode="auto">
            <a:xfrm>
              <a:off x="4629" y="1817"/>
              <a:ext cx="80" cy="79"/>
            </a:xfrm>
            <a:prstGeom prst="ellipse">
              <a:avLst/>
            </a:prstGeom>
            <a:solidFill>
              <a:schemeClr val="accent1"/>
            </a:solidFill>
            <a:ln w="9525">
              <a:solidFill>
                <a:schemeClr val="tx1"/>
              </a:solidFill>
              <a:round/>
              <a:headEnd/>
              <a:tailEnd/>
            </a:ln>
          </p:spPr>
          <p:txBody>
            <a:bodyPr wrap="none" anchor="ctr"/>
            <a:lstStyle/>
            <a:p>
              <a:pPr eaLnBrk="0" hangingPunct="0"/>
              <a:endParaRPr lang="en-US" sz="2400" smtClean="0">
                <a:solidFill>
                  <a:srgbClr val="000000"/>
                </a:solidFill>
                <a:latin typeface="Times New Roman" pitchFamily="18" charset="0"/>
              </a:endParaRPr>
            </a:p>
          </p:txBody>
        </p:sp>
        <p:sp>
          <p:nvSpPr>
            <p:cNvPr id="35850" name="Oval 37"/>
            <p:cNvSpPr>
              <a:spLocks noChangeArrowheads="1"/>
            </p:cNvSpPr>
            <p:nvPr/>
          </p:nvSpPr>
          <p:spPr bwMode="auto">
            <a:xfrm>
              <a:off x="4072" y="1777"/>
              <a:ext cx="79" cy="79"/>
            </a:xfrm>
            <a:prstGeom prst="ellipse">
              <a:avLst/>
            </a:prstGeom>
            <a:solidFill>
              <a:schemeClr val="accent1"/>
            </a:solidFill>
            <a:ln w="9525">
              <a:solidFill>
                <a:schemeClr val="tx1"/>
              </a:solidFill>
              <a:round/>
              <a:headEnd/>
              <a:tailEnd/>
            </a:ln>
          </p:spPr>
          <p:txBody>
            <a:bodyPr wrap="none" anchor="ctr"/>
            <a:lstStyle/>
            <a:p>
              <a:pPr eaLnBrk="0" hangingPunct="0"/>
              <a:endParaRPr lang="en-US" sz="2400" smtClean="0">
                <a:solidFill>
                  <a:srgbClr val="000000"/>
                </a:solidFill>
                <a:latin typeface="Times New Roman" pitchFamily="18" charset="0"/>
              </a:endParaRPr>
            </a:p>
          </p:txBody>
        </p:sp>
        <p:sp>
          <p:nvSpPr>
            <p:cNvPr id="35851" name="Oval 38"/>
            <p:cNvSpPr>
              <a:spLocks noChangeArrowheads="1"/>
            </p:cNvSpPr>
            <p:nvPr/>
          </p:nvSpPr>
          <p:spPr bwMode="auto">
            <a:xfrm>
              <a:off x="4470" y="2173"/>
              <a:ext cx="79" cy="79"/>
            </a:xfrm>
            <a:prstGeom prst="ellipse">
              <a:avLst/>
            </a:prstGeom>
            <a:solidFill>
              <a:schemeClr val="accent1"/>
            </a:solidFill>
            <a:ln w="9525">
              <a:solidFill>
                <a:schemeClr val="tx1"/>
              </a:solidFill>
              <a:round/>
              <a:headEnd/>
              <a:tailEnd/>
            </a:ln>
          </p:spPr>
          <p:txBody>
            <a:bodyPr wrap="none" anchor="ctr"/>
            <a:lstStyle/>
            <a:p>
              <a:pPr eaLnBrk="0" hangingPunct="0"/>
              <a:endParaRPr lang="en-US" sz="2400" smtClean="0">
                <a:solidFill>
                  <a:srgbClr val="000000"/>
                </a:solidFill>
                <a:latin typeface="Times New Roman" pitchFamily="18" charset="0"/>
              </a:endParaRPr>
            </a:p>
          </p:txBody>
        </p:sp>
        <p:sp>
          <p:nvSpPr>
            <p:cNvPr id="35852" name="Oval 39"/>
            <p:cNvSpPr>
              <a:spLocks noChangeArrowheads="1"/>
            </p:cNvSpPr>
            <p:nvPr/>
          </p:nvSpPr>
          <p:spPr bwMode="auto">
            <a:xfrm>
              <a:off x="5346" y="1540"/>
              <a:ext cx="79" cy="79"/>
            </a:xfrm>
            <a:prstGeom prst="ellipse">
              <a:avLst/>
            </a:prstGeom>
            <a:solidFill>
              <a:schemeClr val="accent1"/>
            </a:solidFill>
            <a:ln w="9525">
              <a:solidFill>
                <a:schemeClr val="tx1"/>
              </a:solidFill>
              <a:round/>
              <a:headEnd/>
              <a:tailEnd/>
            </a:ln>
          </p:spPr>
          <p:txBody>
            <a:bodyPr wrap="none" anchor="ctr"/>
            <a:lstStyle/>
            <a:p>
              <a:pPr eaLnBrk="0" hangingPunct="0"/>
              <a:endParaRPr lang="en-US" sz="2400" smtClean="0">
                <a:solidFill>
                  <a:srgbClr val="000000"/>
                </a:solidFill>
                <a:latin typeface="Times New Roman" pitchFamily="18" charset="0"/>
              </a:endParaRPr>
            </a:p>
          </p:txBody>
        </p:sp>
        <p:sp>
          <p:nvSpPr>
            <p:cNvPr id="35853" name="Oval 40"/>
            <p:cNvSpPr>
              <a:spLocks noChangeArrowheads="1"/>
            </p:cNvSpPr>
            <p:nvPr/>
          </p:nvSpPr>
          <p:spPr bwMode="auto">
            <a:xfrm>
              <a:off x="4868" y="1183"/>
              <a:ext cx="80" cy="79"/>
            </a:xfrm>
            <a:prstGeom prst="ellipse">
              <a:avLst/>
            </a:prstGeom>
            <a:solidFill>
              <a:schemeClr val="accent1"/>
            </a:solidFill>
            <a:ln w="9525">
              <a:solidFill>
                <a:schemeClr val="tx1"/>
              </a:solidFill>
              <a:round/>
              <a:headEnd/>
              <a:tailEnd/>
            </a:ln>
          </p:spPr>
          <p:txBody>
            <a:bodyPr wrap="none" anchor="ctr"/>
            <a:lstStyle/>
            <a:p>
              <a:pPr eaLnBrk="0" hangingPunct="0"/>
              <a:endParaRPr lang="en-US" sz="2400" smtClean="0">
                <a:solidFill>
                  <a:srgbClr val="000000"/>
                </a:solidFill>
                <a:latin typeface="Times New Roman" pitchFamily="18" charset="0"/>
              </a:endParaRPr>
            </a:p>
          </p:txBody>
        </p:sp>
        <p:sp>
          <p:nvSpPr>
            <p:cNvPr id="35854" name="Oval 41"/>
            <p:cNvSpPr>
              <a:spLocks noChangeArrowheads="1"/>
            </p:cNvSpPr>
            <p:nvPr/>
          </p:nvSpPr>
          <p:spPr bwMode="auto">
            <a:xfrm>
              <a:off x="5346" y="2094"/>
              <a:ext cx="79" cy="79"/>
            </a:xfrm>
            <a:prstGeom prst="ellipse">
              <a:avLst/>
            </a:prstGeom>
            <a:solidFill>
              <a:schemeClr val="accent1"/>
            </a:solidFill>
            <a:ln w="9525">
              <a:solidFill>
                <a:schemeClr val="tx1"/>
              </a:solidFill>
              <a:round/>
              <a:headEnd/>
              <a:tailEnd/>
            </a:ln>
          </p:spPr>
          <p:txBody>
            <a:bodyPr wrap="none" anchor="ctr"/>
            <a:lstStyle/>
            <a:p>
              <a:pPr eaLnBrk="0" hangingPunct="0"/>
              <a:endParaRPr lang="en-US" sz="2400" smtClean="0">
                <a:solidFill>
                  <a:srgbClr val="000000"/>
                </a:solidFill>
                <a:latin typeface="Times New Roman" pitchFamily="18" charset="0"/>
              </a:endParaRPr>
            </a:p>
          </p:txBody>
        </p:sp>
        <p:sp>
          <p:nvSpPr>
            <p:cNvPr id="35855" name="Oval 42"/>
            <p:cNvSpPr>
              <a:spLocks noChangeArrowheads="1"/>
            </p:cNvSpPr>
            <p:nvPr/>
          </p:nvSpPr>
          <p:spPr bwMode="auto">
            <a:xfrm>
              <a:off x="4788" y="2490"/>
              <a:ext cx="80" cy="79"/>
            </a:xfrm>
            <a:prstGeom prst="ellipse">
              <a:avLst/>
            </a:prstGeom>
            <a:solidFill>
              <a:schemeClr val="accent1"/>
            </a:solidFill>
            <a:ln w="9525">
              <a:solidFill>
                <a:schemeClr val="tx1"/>
              </a:solidFill>
              <a:round/>
              <a:headEnd/>
              <a:tailEnd/>
            </a:ln>
          </p:spPr>
          <p:txBody>
            <a:bodyPr wrap="none" anchor="ctr"/>
            <a:lstStyle/>
            <a:p>
              <a:pPr eaLnBrk="0" hangingPunct="0"/>
              <a:endParaRPr lang="en-US" sz="2400" smtClean="0">
                <a:solidFill>
                  <a:srgbClr val="000000"/>
                </a:solidFill>
                <a:latin typeface="Times New Roman" pitchFamily="18" charset="0"/>
              </a:endParaRPr>
            </a:p>
          </p:txBody>
        </p:sp>
      </p:grpSp>
    </p:spTree>
    <p:extLst>
      <p:ext uri="{BB962C8B-B14F-4D97-AF65-F5344CB8AC3E}">
        <p14:creationId xmlns:p14="http://schemas.microsoft.com/office/powerpoint/2010/main" val="1743804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67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7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t>Triangular Mesh</a:t>
            </a:r>
          </a:p>
        </p:txBody>
      </p:sp>
      <p:sp>
        <p:nvSpPr>
          <p:cNvPr id="654339" name="Rectangle 3"/>
          <p:cNvSpPr>
            <a:spLocks noGrp="1" noChangeArrowheads="1"/>
          </p:cNvSpPr>
          <p:nvPr>
            <p:ph type="body" idx="1"/>
          </p:nvPr>
        </p:nvSpPr>
        <p:spPr>
          <a:xfrm>
            <a:off x="685800" y="3276600"/>
            <a:ext cx="7772400" cy="3581400"/>
          </a:xfrm>
        </p:spPr>
        <p:txBody>
          <a:bodyPr/>
          <a:lstStyle/>
          <a:p>
            <a:pPr marL="457200" indent="-457200">
              <a:buFontTx/>
              <a:buAutoNum type="arabicPeriod"/>
            </a:pPr>
            <a:r>
              <a:rPr lang="en-US" dirty="0"/>
              <a:t>Input correspondences at key feature points</a:t>
            </a:r>
          </a:p>
          <a:p>
            <a:pPr marL="457200" indent="-457200">
              <a:buFontTx/>
              <a:buAutoNum type="arabicPeriod"/>
            </a:pPr>
            <a:r>
              <a:rPr lang="en-US" dirty="0"/>
              <a:t>Define a triangular mesh over the points</a:t>
            </a:r>
          </a:p>
          <a:p>
            <a:pPr marL="838200" lvl="1" indent="-381000"/>
            <a:r>
              <a:rPr lang="en-US" dirty="0"/>
              <a:t>Same mesh in both images!</a:t>
            </a:r>
          </a:p>
          <a:p>
            <a:pPr marL="838200" lvl="1" indent="-381000"/>
            <a:r>
              <a:rPr lang="en-US" dirty="0"/>
              <a:t>Now we have triangle-to-triangle correspondences</a:t>
            </a:r>
          </a:p>
          <a:p>
            <a:pPr marL="457200" indent="-457200">
              <a:buFontTx/>
              <a:buAutoNum type="arabicPeriod"/>
            </a:pPr>
            <a:r>
              <a:rPr lang="en-US" dirty="0"/>
              <a:t>Warp each triangle separately from source to destination</a:t>
            </a:r>
          </a:p>
          <a:p>
            <a:pPr marL="838200" lvl="1" indent="-381000"/>
            <a:r>
              <a:rPr lang="en-US" dirty="0"/>
              <a:t>How do we warp a triangle?</a:t>
            </a:r>
          </a:p>
          <a:p>
            <a:pPr marL="838200" lvl="1" indent="-381000"/>
            <a:r>
              <a:rPr lang="en-US" dirty="0"/>
              <a:t>3 points = affine warp</a:t>
            </a:r>
            <a:r>
              <a:rPr lang="en-US" dirty="0" smtClean="0"/>
              <a:t>!</a:t>
            </a:r>
            <a:endParaRPr lang="en-US" dirty="0"/>
          </a:p>
        </p:txBody>
      </p:sp>
      <p:pic>
        <p:nvPicPr>
          <p:cNvPr id="159748" name="Picture 4"/>
          <p:cNvPicPr>
            <a:picLocks noChangeAspect="1" noChangeArrowheads="1"/>
          </p:cNvPicPr>
          <p:nvPr/>
        </p:nvPicPr>
        <p:blipFill>
          <a:blip r:embed="rId3">
            <a:clrChange>
              <a:clrFrom>
                <a:srgbClr val="FFFFFF"/>
              </a:clrFrom>
              <a:clrTo>
                <a:srgbClr val="FFFFFF">
                  <a:alpha val="0"/>
                </a:srgbClr>
              </a:clrTo>
            </a:clrChange>
          </a:blip>
          <a:srcRect l="6572" t="28667" r="8858" b="22571"/>
          <a:stretch>
            <a:fillRect/>
          </a:stretch>
        </p:blipFill>
        <p:spPr bwMode="auto">
          <a:xfrm>
            <a:off x="1676400" y="838200"/>
            <a:ext cx="5638800" cy="2438400"/>
          </a:xfrm>
          <a:prstGeom prst="rect">
            <a:avLst/>
          </a:prstGeom>
          <a:noFill/>
          <a:ln w="9525">
            <a:noFill/>
            <a:miter lim="800000"/>
            <a:headEnd/>
            <a:tailEnd/>
          </a:ln>
        </p:spPr>
      </p:pic>
    </p:spTree>
    <p:extLst>
      <p:ext uri="{BB962C8B-B14F-4D97-AF65-F5344CB8AC3E}">
        <p14:creationId xmlns:p14="http://schemas.microsoft.com/office/powerpoint/2010/main" val="3316032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433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4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4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en-US"/>
              <a:t>Example: warping triangles</a:t>
            </a:r>
          </a:p>
        </p:txBody>
      </p:sp>
      <p:sp>
        <p:nvSpPr>
          <p:cNvPr id="762883" name="Rectangle 3"/>
          <p:cNvSpPr>
            <a:spLocks noGrp="1" noChangeArrowheads="1"/>
          </p:cNvSpPr>
          <p:nvPr>
            <p:ph type="body" idx="1"/>
          </p:nvPr>
        </p:nvSpPr>
        <p:spPr>
          <a:xfrm>
            <a:off x="685800" y="3352800"/>
            <a:ext cx="8153400" cy="3505200"/>
          </a:xfrm>
        </p:spPr>
        <p:txBody>
          <a:bodyPr/>
          <a:lstStyle/>
          <a:p>
            <a:r>
              <a:rPr lang="en-US" dirty="0"/>
              <a:t>Given two triangles: ABC and A’B’C’ in 2D (12 numbers) </a:t>
            </a:r>
          </a:p>
          <a:p>
            <a:r>
              <a:rPr lang="en-US" dirty="0"/>
              <a:t>Need to find transform T to transfer all pixels from one to the other.</a:t>
            </a:r>
          </a:p>
          <a:p>
            <a:r>
              <a:rPr lang="en-US" dirty="0"/>
              <a:t>How can we compute the transformation matrix:</a:t>
            </a:r>
          </a:p>
          <a:p>
            <a:endParaRPr lang="en-US" dirty="0"/>
          </a:p>
        </p:txBody>
      </p:sp>
      <p:sp>
        <p:nvSpPr>
          <p:cNvPr id="107525" name="AutoShape 4" descr="Denim"/>
          <p:cNvSpPr>
            <a:spLocks noChangeArrowheads="1"/>
          </p:cNvSpPr>
          <p:nvPr/>
        </p:nvSpPr>
        <p:spPr bwMode="auto">
          <a:xfrm>
            <a:off x="1295400" y="1331913"/>
            <a:ext cx="1676400" cy="1447800"/>
          </a:xfrm>
          <a:prstGeom prst="triangle">
            <a:avLst>
              <a:gd name="adj" fmla="val 50000"/>
            </a:avLst>
          </a:prstGeom>
          <a:blipFill dpi="0" rotWithShape="1">
            <a:blip r:embed="rId4"/>
            <a:srcRect/>
            <a:tile tx="0" ty="0" sx="100000" sy="100000" flip="none" algn="tl"/>
          </a:blipFill>
          <a:ln w="9525">
            <a:solidFill>
              <a:schemeClr val="tx1"/>
            </a:solidFill>
            <a:miter lim="800000"/>
            <a:headEnd/>
            <a:tailEnd/>
          </a:ln>
        </p:spPr>
        <p:txBody>
          <a:bodyPr wrap="none" anchor="ctr">
            <a:prstTxWarp prst="textNoShape">
              <a:avLst/>
            </a:prstTxWarp>
          </a:bodyPr>
          <a:lstStyle/>
          <a:p>
            <a:endParaRPr lang="en-US"/>
          </a:p>
        </p:txBody>
      </p:sp>
      <p:sp>
        <p:nvSpPr>
          <p:cNvPr id="107526" name="AutoShape 5"/>
          <p:cNvSpPr>
            <a:spLocks noChangeArrowheads="1"/>
          </p:cNvSpPr>
          <p:nvPr/>
        </p:nvSpPr>
        <p:spPr bwMode="auto">
          <a:xfrm rot="-831458">
            <a:off x="5556250" y="1279525"/>
            <a:ext cx="2133600" cy="1273175"/>
          </a:xfrm>
          <a:prstGeom prst="triangle">
            <a:avLst>
              <a:gd name="adj" fmla="val 50000"/>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107527" name="Text Box 6"/>
          <p:cNvSpPr txBox="1">
            <a:spLocks noChangeArrowheads="1"/>
          </p:cNvSpPr>
          <p:nvPr/>
        </p:nvSpPr>
        <p:spPr bwMode="auto">
          <a:xfrm>
            <a:off x="3886200" y="2170113"/>
            <a:ext cx="1143000" cy="457200"/>
          </a:xfrm>
          <a:prstGeom prst="rect">
            <a:avLst/>
          </a:prstGeom>
          <a:noFill/>
          <a:ln w="9525">
            <a:noFill/>
            <a:miter lim="800000"/>
            <a:headEnd/>
            <a:tailEnd/>
          </a:ln>
        </p:spPr>
        <p:txBody>
          <a:bodyPr>
            <a:prstTxWarp prst="textNoShape">
              <a:avLst/>
            </a:prstTxWarp>
            <a:spAutoFit/>
          </a:bodyPr>
          <a:lstStyle/>
          <a:p>
            <a:pPr algn="ctr" eaLnBrk="1" hangingPunct="1">
              <a:spcBef>
                <a:spcPct val="50000"/>
              </a:spcBef>
            </a:pPr>
            <a:r>
              <a:rPr lang="en-US" b="1" i="1"/>
              <a:t>T</a:t>
            </a:r>
            <a:r>
              <a:rPr lang="en-US" b="1"/>
              <a:t>(</a:t>
            </a:r>
            <a:r>
              <a:rPr lang="en-US" b="1" i="1"/>
              <a:t>x,y</a:t>
            </a:r>
            <a:r>
              <a:rPr lang="en-US" b="1"/>
              <a:t>)</a:t>
            </a:r>
          </a:p>
        </p:txBody>
      </p:sp>
      <p:sp>
        <p:nvSpPr>
          <p:cNvPr id="107528" name="AutoShape 7"/>
          <p:cNvSpPr>
            <a:spLocks noChangeArrowheads="1"/>
          </p:cNvSpPr>
          <p:nvPr/>
        </p:nvSpPr>
        <p:spPr bwMode="auto">
          <a:xfrm>
            <a:off x="4164013" y="1927225"/>
            <a:ext cx="636587" cy="319088"/>
          </a:xfrm>
          <a:prstGeom prst="rightArrow">
            <a:avLst>
              <a:gd name="adj1" fmla="val 50000"/>
              <a:gd name="adj2" fmla="val 49876"/>
            </a:avLst>
          </a:prstGeom>
          <a:solidFill>
            <a:srgbClr val="FFFF00"/>
          </a:solidFill>
          <a:ln w="28575">
            <a:solidFill>
              <a:schemeClr val="accent1"/>
            </a:solidFill>
            <a:miter lim="800000"/>
            <a:headEnd/>
            <a:tailEnd type="none" w="sm" len="sm"/>
          </a:ln>
        </p:spPr>
        <p:txBody>
          <a:bodyPr wrap="none" anchor="ctr">
            <a:prstTxWarp prst="textNoShape">
              <a:avLst/>
            </a:prstTxWarp>
          </a:bodyPr>
          <a:lstStyle/>
          <a:p>
            <a:pPr algn="ctr"/>
            <a:endParaRPr lang="ru-RU" i="1">
              <a:solidFill>
                <a:srgbClr val="FFFF00"/>
              </a:solidFill>
              <a:latin typeface="Arial" charset="0"/>
            </a:endParaRPr>
          </a:p>
        </p:txBody>
      </p:sp>
      <p:sp>
        <p:nvSpPr>
          <p:cNvPr id="107529" name="Text Box 8"/>
          <p:cNvSpPr txBox="1">
            <a:spLocks noChangeArrowheads="1"/>
          </p:cNvSpPr>
          <p:nvPr/>
        </p:nvSpPr>
        <p:spPr bwMode="auto">
          <a:xfrm>
            <a:off x="4267200" y="1498600"/>
            <a:ext cx="361950" cy="519113"/>
          </a:xfrm>
          <a:prstGeom prst="rect">
            <a:avLst/>
          </a:prstGeom>
          <a:noFill/>
          <a:ln w="9525">
            <a:noFill/>
            <a:miter lim="800000"/>
            <a:headEnd/>
            <a:tailEnd/>
          </a:ln>
        </p:spPr>
        <p:txBody>
          <a:bodyPr wrap="none">
            <a:prstTxWarp prst="textNoShape">
              <a:avLst/>
            </a:prstTxWarp>
            <a:spAutoFit/>
          </a:bodyPr>
          <a:lstStyle/>
          <a:p>
            <a:r>
              <a:rPr lang="en-US" sz="2800" b="1"/>
              <a:t>?</a:t>
            </a:r>
          </a:p>
        </p:txBody>
      </p:sp>
      <p:sp>
        <p:nvSpPr>
          <p:cNvPr id="107530" name="Text Box 9"/>
          <p:cNvSpPr txBox="1">
            <a:spLocks noChangeArrowheads="1"/>
          </p:cNvSpPr>
          <p:nvPr/>
        </p:nvSpPr>
        <p:spPr bwMode="auto">
          <a:xfrm>
            <a:off x="984250" y="2551113"/>
            <a:ext cx="387350" cy="457200"/>
          </a:xfrm>
          <a:prstGeom prst="rect">
            <a:avLst/>
          </a:prstGeom>
          <a:noFill/>
          <a:ln w="9525">
            <a:noFill/>
            <a:miter lim="800000"/>
            <a:headEnd/>
            <a:tailEnd/>
          </a:ln>
        </p:spPr>
        <p:txBody>
          <a:bodyPr wrap="none">
            <a:prstTxWarp prst="textNoShape">
              <a:avLst/>
            </a:prstTxWarp>
            <a:spAutoFit/>
          </a:bodyPr>
          <a:lstStyle/>
          <a:p>
            <a:r>
              <a:rPr lang="en-US">
                <a:latin typeface="Arial" charset="0"/>
              </a:rPr>
              <a:t>A</a:t>
            </a:r>
          </a:p>
        </p:txBody>
      </p:sp>
      <p:sp>
        <p:nvSpPr>
          <p:cNvPr id="107531" name="Text Box 10"/>
          <p:cNvSpPr txBox="1">
            <a:spLocks noChangeArrowheads="1"/>
          </p:cNvSpPr>
          <p:nvPr/>
        </p:nvSpPr>
        <p:spPr bwMode="auto">
          <a:xfrm>
            <a:off x="1974850" y="950913"/>
            <a:ext cx="387350" cy="457200"/>
          </a:xfrm>
          <a:prstGeom prst="rect">
            <a:avLst/>
          </a:prstGeom>
          <a:noFill/>
          <a:ln w="9525">
            <a:noFill/>
            <a:miter lim="800000"/>
            <a:headEnd/>
            <a:tailEnd/>
          </a:ln>
        </p:spPr>
        <p:txBody>
          <a:bodyPr wrap="none">
            <a:prstTxWarp prst="textNoShape">
              <a:avLst/>
            </a:prstTxWarp>
            <a:spAutoFit/>
          </a:bodyPr>
          <a:lstStyle/>
          <a:p>
            <a:r>
              <a:rPr lang="en-US">
                <a:latin typeface="Arial" charset="0"/>
              </a:rPr>
              <a:t>B</a:t>
            </a:r>
          </a:p>
        </p:txBody>
      </p:sp>
      <p:sp>
        <p:nvSpPr>
          <p:cNvPr id="107532" name="Text Box 11"/>
          <p:cNvSpPr txBox="1">
            <a:spLocks noChangeArrowheads="1"/>
          </p:cNvSpPr>
          <p:nvPr/>
        </p:nvSpPr>
        <p:spPr bwMode="auto">
          <a:xfrm>
            <a:off x="2947988" y="2551113"/>
            <a:ext cx="404812" cy="457200"/>
          </a:xfrm>
          <a:prstGeom prst="rect">
            <a:avLst/>
          </a:prstGeom>
          <a:noFill/>
          <a:ln w="9525">
            <a:noFill/>
            <a:miter lim="800000"/>
            <a:headEnd/>
            <a:tailEnd/>
          </a:ln>
        </p:spPr>
        <p:txBody>
          <a:bodyPr wrap="none">
            <a:prstTxWarp prst="textNoShape">
              <a:avLst/>
            </a:prstTxWarp>
            <a:spAutoFit/>
          </a:bodyPr>
          <a:lstStyle/>
          <a:p>
            <a:r>
              <a:rPr lang="en-US">
                <a:latin typeface="Arial" charset="0"/>
              </a:rPr>
              <a:t>C</a:t>
            </a:r>
          </a:p>
        </p:txBody>
      </p:sp>
      <p:sp>
        <p:nvSpPr>
          <p:cNvPr id="107533" name="Text Box 12"/>
          <p:cNvSpPr txBox="1">
            <a:spLocks noChangeArrowheads="1"/>
          </p:cNvSpPr>
          <p:nvPr/>
        </p:nvSpPr>
        <p:spPr bwMode="auto">
          <a:xfrm>
            <a:off x="5327650" y="2590800"/>
            <a:ext cx="455613" cy="457200"/>
          </a:xfrm>
          <a:prstGeom prst="rect">
            <a:avLst/>
          </a:prstGeom>
          <a:noFill/>
          <a:ln w="9525">
            <a:noFill/>
            <a:miter lim="800000"/>
            <a:headEnd/>
            <a:tailEnd/>
          </a:ln>
        </p:spPr>
        <p:txBody>
          <a:bodyPr wrap="none">
            <a:prstTxWarp prst="textNoShape">
              <a:avLst/>
            </a:prstTxWarp>
            <a:spAutoFit/>
          </a:bodyPr>
          <a:lstStyle/>
          <a:p>
            <a:r>
              <a:rPr lang="en-US">
                <a:latin typeface="Arial" charset="0"/>
              </a:rPr>
              <a:t>A’</a:t>
            </a:r>
          </a:p>
        </p:txBody>
      </p:sp>
      <p:sp>
        <p:nvSpPr>
          <p:cNvPr id="107534" name="Text Box 13"/>
          <p:cNvSpPr txBox="1">
            <a:spLocks noChangeArrowheads="1"/>
          </p:cNvSpPr>
          <p:nvPr/>
        </p:nvSpPr>
        <p:spPr bwMode="auto">
          <a:xfrm>
            <a:off x="7696200" y="2246313"/>
            <a:ext cx="473075" cy="457200"/>
          </a:xfrm>
          <a:prstGeom prst="rect">
            <a:avLst/>
          </a:prstGeom>
          <a:noFill/>
          <a:ln w="9525">
            <a:noFill/>
            <a:miter lim="800000"/>
            <a:headEnd/>
            <a:tailEnd/>
          </a:ln>
        </p:spPr>
        <p:txBody>
          <a:bodyPr wrap="none">
            <a:prstTxWarp prst="textNoShape">
              <a:avLst/>
            </a:prstTxWarp>
            <a:spAutoFit/>
          </a:bodyPr>
          <a:lstStyle/>
          <a:p>
            <a:r>
              <a:rPr lang="en-US">
                <a:latin typeface="Arial" charset="0"/>
              </a:rPr>
              <a:t>C’</a:t>
            </a:r>
          </a:p>
        </p:txBody>
      </p:sp>
      <p:sp>
        <p:nvSpPr>
          <p:cNvPr id="107535" name="Text Box 14"/>
          <p:cNvSpPr txBox="1">
            <a:spLocks noChangeArrowheads="1"/>
          </p:cNvSpPr>
          <p:nvPr/>
        </p:nvSpPr>
        <p:spPr bwMode="auto">
          <a:xfrm>
            <a:off x="6324600" y="874713"/>
            <a:ext cx="455613" cy="457200"/>
          </a:xfrm>
          <a:prstGeom prst="rect">
            <a:avLst/>
          </a:prstGeom>
          <a:noFill/>
          <a:ln w="9525">
            <a:noFill/>
            <a:miter lim="800000"/>
            <a:headEnd/>
            <a:tailEnd/>
          </a:ln>
        </p:spPr>
        <p:txBody>
          <a:bodyPr wrap="none">
            <a:prstTxWarp prst="textNoShape">
              <a:avLst/>
            </a:prstTxWarp>
            <a:spAutoFit/>
          </a:bodyPr>
          <a:lstStyle/>
          <a:p>
            <a:r>
              <a:rPr lang="en-US">
                <a:latin typeface="Arial" charset="0"/>
              </a:rPr>
              <a:t>B’</a:t>
            </a:r>
          </a:p>
        </p:txBody>
      </p:sp>
      <p:sp>
        <p:nvSpPr>
          <p:cNvPr id="107536" name="Text Box 15"/>
          <p:cNvSpPr txBox="1">
            <a:spLocks noChangeArrowheads="1"/>
          </p:cNvSpPr>
          <p:nvPr/>
        </p:nvSpPr>
        <p:spPr bwMode="auto">
          <a:xfrm>
            <a:off x="1601788" y="2819400"/>
            <a:ext cx="989012" cy="396875"/>
          </a:xfrm>
          <a:prstGeom prst="rect">
            <a:avLst/>
          </a:prstGeom>
          <a:noFill/>
          <a:ln w="9525">
            <a:noFill/>
            <a:miter lim="800000"/>
            <a:headEnd/>
            <a:tailEnd/>
          </a:ln>
        </p:spPr>
        <p:txBody>
          <a:bodyPr wrap="none">
            <a:prstTxWarp prst="textNoShape">
              <a:avLst/>
            </a:prstTxWarp>
            <a:spAutoFit/>
          </a:bodyPr>
          <a:lstStyle/>
          <a:p>
            <a:r>
              <a:rPr lang="en-US" sz="2000">
                <a:latin typeface="Arial" charset="0"/>
              </a:rPr>
              <a:t>Source</a:t>
            </a:r>
          </a:p>
        </p:txBody>
      </p:sp>
      <p:sp>
        <p:nvSpPr>
          <p:cNvPr id="107537" name="Text Box 16"/>
          <p:cNvSpPr txBox="1">
            <a:spLocks noChangeArrowheads="1"/>
          </p:cNvSpPr>
          <p:nvPr/>
        </p:nvSpPr>
        <p:spPr bwMode="auto">
          <a:xfrm>
            <a:off x="6096000" y="2819400"/>
            <a:ext cx="1455738" cy="396875"/>
          </a:xfrm>
          <a:prstGeom prst="rect">
            <a:avLst/>
          </a:prstGeom>
          <a:noFill/>
          <a:ln w="9525">
            <a:noFill/>
            <a:miter lim="800000"/>
            <a:headEnd/>
            <a:tailEnd/>
          </a:ln>
        </p:spPr>
        <p:txBody>
          <a:bodyPr wrap="none">
            <a:prstTxWarp prst="textNoShape">
              <a:avLst/>
            </a:prstTxWarp>
            <a:spAutoFit/>
          </a:bodyPr>
          <a:lstStyle/>
          <a:p>
            <a:r>
              <a:rPr lang="en-US" sz="2000">
                <a:latin typeface="Arial" charset="0"/>
              </a:rPr>
              <a:t>Destination</a:t>
            </a:r>
          </a:p>
        </p:txBody>
      </p:sp>
      <p:graphicFrame>
        <p:nvGraphicFramePr>
          <p:cNvPr id="762899" name="Object 2"/>
          <p:cNvGraphicFramePr>
            <a:graphicFrameLocks noChangeAspect="1"/>
          </p:cNvGraphicFramePr>
          <p:nvPr/>
        </p:nvGraphicFramePr>
        <p:xfrm>
          <a:off x="1447800" y="5181600"/>
          <a:ext cx="2730500" cy="1416050"/>
        </p:xfrm>
        <a:graphic>
          <a:graphicData uri="http://schemas.openxmlformats.org/presentationml/2006/ole">
            <mc:AlternateContent xmlns:mc="http://schemas.openxmlformats.org/markup-compatibility/2006">
              <mc:Choice xmlns:v="urn:schemas-microsoft-com:vml" Requires="v">
                <p:oleObj spid="_x0000_s1045" name="Equation" r:id="rId5" imgW="1346040" imgH="698400" progId="Equation.3">
                  <p:embed/>
                </p:oleObj>
              </mc:Choice>
              <mc:Fallback>
                <p:oleObj name="Equation" r:id="rId5" imgW="1346040" imgH="698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5181600"/>
                        <a:ext cx="2730500" cy="14160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415251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62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28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288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62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atin typeface="Arial" charset="0"/>
              </a:rPr>
              <a:t>Image Morphing</a:t>
            </a:r>
          </a:p>
        </p:txBody>
      </p:sp>
      <p:sp>
        <p:nvSpPr>
          <p:cNvPr id="625667" name="Rectangle 3"/>
          <p:cNvSpPr>
            <a:spLocks noGrp="1" noChangeArrowheads="1"/>
          </p:cNvSpPr>
          <p:nvPr>
            <p:ph type="body" idx="1"/>
          </p:nvPr>
        </p:nvSpPr>
        <p:spPr/>
        <p:txBody>
          <a:bodyPr/>
          <a:lstStyle/>
          <a:p>
            <a:pPr marL="533400" indent="-533400"/>
            <a:r>
              <a:rPr lang="en-US">
                <a:latin typeface="Arial" charset="0"/>
              </a:rPr>
              <a:t>We know how to warp one image into the other, but how do we create a morphing sequence?</a:t>
            </a:r>
          </a:p>
          <a:p>
            <a:pPr marL="914400" lvl="1" indent="-457200">
              <a:buFontTx/>
              <a:buAutoNum type="arabicPeriod"/>
            </a:pPr>
            <a:r>
              <a:rPr lang="en-US">
                <a:latin typeface="Arial" charset="0"/>
              </a:rPr>
              <a:t>Create an intermediate shape (by interpolation)</a:t>
            </a:r>
          </a:p>
          <a:p>
            <a:pPr marL="914400" lvl="1" indent="-457200">
              <a:buFontTx/>
              <a:buAutoNum type="arabicPeriod"/>
            </a:pPr>
            <a:r>
              <a:rPr lang="en-US">
                <a:latin typeface="Arial" charset="0"/>
              </a:rPr>
              <a:t>Warp both images towards it</a:t>
            </a:r>
          </a:p>
          <a:p>
            <a:pPr marL="914400" lvl="1" indent="-457200">
              <a:buFontTx/>
              <a:buAutoNum type="arabicPeriod"/>
            </a:pPr>
            <a:r>
              <a:rPr lang="en-US">
                <a:latin typeface="Arial" charset="0"/>
              </a:rPr>
              <a:t>Cross-dissolve the colors in the newly warped images</a:t>
            </a:r>
          </a:p>
        </p:txBody>
      </p:sp>
      <p:pic>
        <p:nvPicPr>
          <p:cNvPr id="36868" name="Picture 4" descr="CatWMor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997200"/>
            <a:ext cx="59055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015715"/>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256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566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56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5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t>Warp interpolation</a:t>
            </a:r>
          </a:p>
        </p:txBody>
      </p:sp>
      <p:sp>
        <p:nvSpPr>
          <p:cNvPr id="689155" name="Rectangle 3"/>
          <p:cNvSpPr>
            <a:spLocks noGrp="1" noChangeArrowheads="1"/>
          </p:cNvSpPr>
          <p:nvPr>
            <p:ph type="body" idx="1"/>
          </p:nvPr>
        </p:nvSpPr>
        <p:spPr>
          <a:xfrm>
            <a:off x="685800" y="914400"/>
            <a:ext cx="7772400" cy="5943600"/>
          </a:xfrm>
        </p:spPr>
        <p:txBody>
          <a:bodyPr/>
          <a:lstStyle/>
          <a:p>
            <a:r>
              <a:rPr lang="en-US"/>
              <a:t>How do we create an intermediate warp at time t?</a:t>
            </a:r>
          </a:p>
          <a:p>
            <a:pPr lvl="1"/>
            <a:r>
              <a:rPr lang="en-US"/>
              <a:t>Assume t = [0,1]</a:t>
            </a:r>
          </a:p>
          <a:p>
            <a:pPr lvl="1"/>
            <a:r>
              <a:rPr lang="en-US"/>
              <a:t>Simple linear interpolation of each feature pair</a:t>
            </a:r>
          </a:p>
          <a:p>
            <a:pPr lvl="1"/>
            <a:r>
              <a:rPr lang="en-US"/>
              <a:t>(1-t)*p1+t*p0 for corresponding features p0 and p1</a:t>
            </a:r>
          </a:p>
        </p:txBody>
      </p:sp>
      <p:pic>
        <p:nvPicPr>
          <p:cNvPr id="163844" name="Picture 6"/>
          <p:cNvPicPr>
            <a:picLocks noChangeAspect="1" noChangeArrowheads="1"/>
          </p:cNvPicPr>
          <p:nvPr/>
        </p:nvPicPr>
        <p:blipFill>
          <a:blip r:embed="rId3">
            <a:clrChange>
              <a:clrFrom>
                <a:srgbClr val="FFFFFF"/>
              </a:clrFrom>
              <a:clrTo>
                <a:srgbClr val="FFFFFF">
                  <a:alpha val="0"/>
                </a:srgbClr>
              </a:clrTo>
            </a:clrChange>
          </a:blip>
          <a:srcRect l="6572" t="28667" r="8858" b="22571"/>
          <a:stretch>
            <a:fillRect/>
          </a:stretch>
        </p:blipFill>
        <p:spPr bwMode="auto">
          <a:xfrm>
            <a:off x="1676400" y="3352800"/>
            <a:ext cx="5638800" cy="2438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91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5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sz="3000"/>
              <a:t>Morphing &amp; matting</a:t>
            </a:r>
          </a:p>
        </p:txBody>
      </p:sp>
      <p:sp>
        <p:nvSpPr>
          <p:cNvPr id="165891" name="Rectangle 3"/>
          <p:cNvSpPr>
            <a:spLocks noGrp="1" noChangeArrowheads="1"/>
          </p:cNvSpPr>
          <p:nvPr>
            <p:ph type="body" idx="1"/>
          </p:nvPr>
        </p:nvSpPr>
        <p:spPr/>
        <p:txBody>
          <a:bodyPr/>
          <a:lstStyle/>
          <a:p>
            <a:r>
              <a:rPr lang="en-US"/>
              <a:t>Extract foreground first to avoid artifacts in the background</a:t>
            </a:r>
          </a:p>
        </p:txBody>
      </p:sp>
      <p:pic>
        <p:nvPicPr>
          <p:cNvPr id="165892" name="Picture 4"/>
          <p:cNvPicPr>
            <a:picLocks noChangeAspect="1" noChangeArrowheads="1"/>
          </p:cNvPicPr>
          <p:nvPr/>
        </p:nvPicPr>
        <p:blipFill>
          <a:blip r:embed="rId3"/>
          <a:srcRect/>
          <a:stretch>
            <a:fillRect/>
          </a:stretch>
        </p:blipFill>
        <p:spPr bwMode="auto">
          <a:xfrm>
            <a:off x="1524000" y="2209800"/>
            <a:ext cx="6019800" cy="4548188"/>
          </a:xfrm>
          <a:prstGeom prst="rect">
            <a:avLst/>
          </a:prstGeom>
          <a:noFill/>
          <a:ln w="12700">
            <a:noFill/>
            <a:miter lim="800000"/>
            <a:headEnd/>
            <a:tailEnd/>
          </a:ln>
        </p:spPr>
      </p:pic>
      <p:sp>
        <p:nvSpPr>
          <p:cNvPr id="165893" name="Text Box 5"/>
          <p:cNvSpPr txBox="1">
            <a:spLocks noChangeArrowheads="1"/>
          </p:cNvSpPr>
          <p:nvPr/>
        </p:nvSpPr>
        <p:spPr bwMode="auto">
          <a:xfrm>
            <a:off x="0" y="6553200"/>
            <a:ext cx="2892425" cy="336550"/>
          </a:xfrm>
          <a:prstGeom prst="rect">
            <a:avLst/>
          </a:prstGeom>
          <a:noFill/>
          <a:ln w="9525">
            <a:noFill/>
            <a:miter lim="800000"/>
            <a:headEnd/>
            <a:tailEnd/>
          </a:ln>
        </p:spPr>
        <p:txBody>
          <a:bodyPr wrap="none">
            <a:prstTxWarp prst="textNoShape">
              <a:avLst/>
            </a:prstTxWarp>
            <a:spAutoFit/>
          </a:bodyPr>
          <a:lstStyle/>
          <a:p>
            <a:r>
              <a:rPr lang="en-US" sz="1600">
                <a:latin typeface="Arial" charset="0"/>
              </a:rPr>
              <a:t>Slide by Durand and Freeman</a:t>
            </a:r>
            <a:endParaRPr lang="ru-RU" sz="160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of morphing</a:t>
            </a:r>
            <a:endParaRPr lang="en-US" dirty="0"/>
          </a:p>
        </p:txBody>
      </p:sp>
      <p:sp>
        <p:nvSpPr>
          <p:cNvPr id="4" name="Content Placeholder 3"/>
          <p:cNvSpPr>
            <a:spLocks noGrp="1"/>
          </p:cNvSpPr>
          <p:nvPr>
            <p:ph idx="1"/>
          </p:nvPr>
        </p:nvSpPr>
        <p:spPr/>
        <p:txBody>
          <a:bodyPr>
            <a:normAutofit/>
          </a:bodyPr>
          <a:lstStyle/>
          <a:p>
            <a:pPr marL="514350" indent="-514350">
              <a:buFont typeface="+mj-lt"/>
              <a:buAutoNum type="arabicPeriod"/>
            </a:pPr>
            <a:r>
              <a:rPr lang="en-US" dirty="0" smtClean="0"/>
              <a:t>Define corresponding points</a:t>
            </a:r>
          </a:p>
          <a:p>
            <a:pPr marL="514350" indent="-514350">
              <a:buFont typeface="+mj-lt"/>
              <a:buAutoNum type="arabicPeriod"/>
            </a:pPr>
            <a:r>
              <a:rPr lang="en-US" dirty="0" smtClean="0"/>
              <a:t>Define triangulation on points</a:t>
            </a:r>
          </a:p>
          <a:p>
            <a:pPr marL="914400" lvl="1" indent="-514350"/>
            <a:r>
              <a:rPr lang="en-US" dirty="0" smtClean="0"/>
              <a:t>Use same triangulation for both images</a:t>
            </a:r>
          </a:p>
          <a:p>
            <a:pPr marL="514350" indent="-514350">
              <a:buFont typeface="+mj-lt"/>
              <a:buAutoNum type="arabicPeriod"/>
            </a:pPr>
            <a:r>
              <a:rPr lang="en-US" dirty="0" smtClean="0"/>
              <a:t>For each t = 0:step:1</a:t>
            </a:r>
          </a:p>
          <a:p>
            <a:pPr marL="914400" lvl="1" indent="-514350">
              <a:buFont typeface="+mj-lt"/>
              <a:buAutoNum type="alphaLcPeriod"/>
            </a:pPr>
            <a:r>
              <a:rPr lang="en-US" dirty="0" smtClean="0"/>
              <a:t>Compute the average shape (weighted average of points)</a:t>
            </a:r>
          </a:p>
          <a:p>
            <a:pPr marL="914400" lvl="1" indent="-514350">
              <a:buFont typeface="+mj-lt"/>
              <a:buAutoNum type="alphaLcPeriod"/>
            </a:pPr>
            <a:r>
              <a:rPr lang="en-US" dirty="0" smtClean="0"/>
              <a:t>For each triangle in the average shape</a:t>
            </a:r>
          </a:p>
          <a:p>
            <a:pPr marL="1314450" lvl="2" indent="-514350"/>
            <a:r>
              <a:rPr lang="en-US" dirty="0" smtClean="0"/>
              <a:t>Get the affine projection to the corresponding triangles in each image</a:t>
            </a:r>
          </a:p>
          <a:p>
            <a:pPr marL="1314450" lvl="2" indent="-514350"/>
            <a:r>
              <a:rPr lang="en-US" dirty="0" smtClean="0"/>
              <a:t>For each pixel in the triangle, find the corresponding points in each image and set value to weighted average</a:t>
            </a:r>
          </a:p>
          <a:p>
            <a:pPr marL="914400" lvl="1" indent="-514350">
              <a:buFont typeface="+mj-lt"/>
              <a:buAutoNum type="alphaLcPeriod"/>
            </a:pPr>
            <a:r>
              <a:rPr lang="en-US" dirty="0" smtClean="0"/>
              <a:t>Save the image as the next frame of the sequence</a:t>
            </a:r>
            <a:r>
              <a:rPr lang="en-US" baseline="30000" dirty="0" smtClean="0"/>
              <a:t>   </a:t>
            </a:r>
            <a:endParaRPr lang="en-US" dirty="0" smtClean="0"/>
          </a:p>
          <a:p>
            <a:pPr marL="914400" lvl="1" indent="-514350">
              <a:buFont typeface="+mj-lt"/>
              <a:buAutoNum type="alphaLcPeriod"/>
            </a:pPr>
            <a:endParaRPr lang="en-US" dirty="0"/>
          </a:p>
        </p:txBody>
      </p:sp>
    </p:spTree>
    <p:extLst>
      <p:ext uri="{BB962C8B-B14F-4D97-AF65-F5344CB8AC3E}">
        <p14:creationId xmlns:p14="http://schemas.microsoft.com/office/powerpoint/2010/main" val="472418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ChangeArrowheads="1"/>
          </p:cNvSpPr>
          <p:nvPr/>
        </p:nvSpPr>
        <p:spPr bwMode="auto">
          <a:xfrm>
            <a:off x="611188" y="260350"/>
            <a:ext cx="777240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CA" sz="4000" i="1" dirty="0" smtClean="0"/>
              <a:t>View Morphing</a:t>
            </a:r>
            <a:endParaRPr lang="en-CA" sz="4000" i="1" dirty="0"/>
          </a:p>
        </p:txBody>
      </p:sp>
      <p:pic>
        <p:nvPicPr>
          <p:cNvPr id="22537" name="Picture 9"/>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28800" y="1612345"/>
            <a:ext cx="4953000" cy="3618375"/>
          </a:xfrm>
          <a:noFill/>
          <a:ln>
            <a:solidFill>
              <a:schemeClr val="tx1"/>
            </a:solidFill>
            <a:miter lim="800000"/>
            <a:headEnd/>
            <a:tailEnd/>
          </a:ln>
        </p:spPr>
      </p:pic>
      <p:sp>
        <p:nvSpPr>
          <p:cNvPr id="22538" name="Text Box 10"/>
          <p:cNvSpPr txBox="1">
            <a:spLocks noChangeArrowheads="1"/>
          </p:cNvSpPr>
          <p:nvPr/>
        </p:nvSpPr>
        <p:spPr bwMode="auto">
          <a:xfrm>
            <a:off x="2616478" y="5562600"/>
            <a:ext cx="3810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CA" sz="1600" b="1" dirty="0" smtClean="0"/>
              <a:t>Steven </a:t>
            </a:r>
            <a:r>
              <a:rPr lang="en-CA" sz="1600" b="1" dirty="0"/>
              <a:t>M. Seitz</a:t>
            </a:r>
            <a:r>
              <a:rPr lang="en-CA" sz="1600" b="1" dirty="0" smtClean="0"/>
              <a:t>, Charles </a:t>
            </a:r>
            <a:r>
              <a:rPr lang="en-CA" sz="1600" b="1" dirty="0"/>
              <a:t>R. Dyer</a:t>
            </a:r>
          </a:p>
          <a:p>
            <a:endParaRPr lang="en-CA" sz="1600" b="1" dirty="0"/>
          </a:p>
          <a:p>
            <a:endParaRPr lang="en-CA" sz="1600" b="1" dirty="0"/>
          </a:p>
        </p:txBody>
      </p:sp>
    </p:spTree>
    <p:extLst>
      <p:ext uri="{BB962C8B-B14F-4D97-AF65-F5344CB8AC3E}">
        <p14:creationId xmlns:p14="http://schemas.microsoft.com/office/powerpoint/2010/main" val="2720417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152400"/>
            <a:ext cx="7772400" cy="1143000"/>
          </a:xfrm>
        </p:spPr>
        <p:txBody>
          <a:bodyPr/>
          <a:lstStyle/>
          <a:p>
            <a:r>
              <a:rPr lang="en-CA" dirty="0">
                <a:solidFill>
                  <a:srgbClr val="000000"/>
                </a:solidFill>
              </a:rPr>
              <a:t>View Morphing: Key Idea</a:t>
            </a:r>
          </a:p>
        </p:txBody>
      </p:sp>
      <p:sp>
        <p:nvSpPr>
          <p:cNvPr id="23555" name="Rectangle 3"/>
          <p:cNvSpPr>
            <a:spLocks noGrp="1" noChangeArrowheads="1"/>
          </p:cNvSpPr>
          <p:nvPr>
            <p:ph type="body" sz="half" idx="1"/>
          </p:nvPr>
        </p:nvSpPr>
        <p:spPr>
          <a:xfrm>
            <a:off x="685800" y="1447800"/>
            <a:ext cx="7772400" cy="1981200"/>
          </a:xfrm>
        </p:spPr>
        <p:txBody>
          <a:bodyPr/>
          <a:lstStyle/>
          <a:p>
            <a:pPr>
              <a:buFontTx/>
              <a:buNone/>
            </a:pPr>
            <a:r>
              <a:rPr lang="en-US" dirty="0" err="1">
                <a:solidFill>
                  <a:srgbClr val="000000"/>
                </a:solidFill>
              </a:rPr>
              <a:t>Beier</a:t>
            </a:r>
            <a:r>
              <a:rPr lang="en-US" dirty="0">
                <a:solidFill>
                  <a:srgbClr val="000000"/>
                </a:solidFill>
              </a:rPr>
              <a:t>-Neely morph is NOT shape-preserving!</a:t>
            </a:r>
          </a:p>
          <a:p>
            <a:pPr lvl="1"/>
            <a:r>
              <a:rPr lang="en-US" dirty="0">
                <a:solidFill>
                  <a:srgbClr val="000000"/>
                </a:solidFill>
              </a:rPr>
              <a:t>distortions</a:t>
            </a:r>
          </a:p>
          <a:p>
            <a:pPr lvl="1"/>
            <a:r>
              <a:rPr lang="en-US" dirty="0">
                <a:solidFill>
                  <a:srgbClr val="000000"/>
                </a:solidFill>
              </a:rPr>
              <a:t>un-natural</a:t>
            </a:r>
          </a:p>
          <a:p>
            <a:pPr>
              <a:buFontTx/>
              <a:buNone/>
            </a:pPr>
            <a:endParaRPr lang="en-US" sz="2800" dirty="0">
              <a:solidFill>
                <a:srgbClr val="000000"/>
              </a:solidFill>
            </a:endParaRPr>
          </a:p>
          <a:p>
            <a:pPr>
              <a:buFontTx/>
              <a:buNone/>
            </a:pPr>
            <a:endParaRPr lang="en-CA" sz="3600" dirty="0">
              <a:solidFill>
                <a:srgbClr val="000000"/>
              </a:solidFill>
            </a:endParaRPr>
          </a:p>
        </p:txBody>
      </p:sp>
      <p:sp>
        <p:nvSpPr>
          <p:cNvPr id="23561" name="Rectangle 9"/>
          <p:cNvSpPr>
            <a:spLocks noChangeArrowheads="1"/>
          </p:cNvSpPr>
          <p:nvPr/>
        </p:nvSpPr>
        <p:spPr bwMode="auto">
          <a:xfrm>
            <a:off x="1042988" y="5559425"/>
            <a:ext cx="70580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CA" sz="1400" b="1">
                <a:solidFill>
                  <a:srgbClr val="000000"/>
                </a:solidFill>
              </a:rPr>
              <a:t>A Shape-Distorting Morph</a:t>
            </a:r>
          </a:p>
          <a:p>
            <a:r>
              <a:rPr lang="en-CA" sz="1400" b="1">
                <a:solidFill>
                  <a:srgbClr val="000000"/>
                </a:solidFill>
              </a:rPr>
              <a:t>Source: Steven M. Seitz, Charles R. Dyer</a:t>
            </a:r>
          </a:p>
        </p:txBody>
      </p:sp>
      <p:pic>
        <p:nvPicPr>
          <p:cNvPr id="23565" name="Picture 1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57275" y="3643313"/>
            <a:ext cx="7027863" cy="1857375"/>
          </a:xfrm>
          <a:ln>
            <a:solidFill>
              <a:schemeClr val="tx1"/>
            </a:solidFill>
            <a:miter lim="800000"/>
            <a:headEnd/>
            <a:tailEnd/>
          </a:ln>
        </p:spPr>
      </p:pic>
      <p:sp>
        <p:nvSpPr>
          <p:cNvPr id="23566" name="Rectangle 14"/>
          <p:cNvSpPr>
            <a:spLocks noChangeArrowheads="1"/>
          </p:cNvSpPr>
          <p:nvPr/>
        </p:nvSpPr>
        <p:spPr bwMode="auto">
          <a:xfrm>
            <a:off x="1331913" y="3759200"/>
            <a:ext cx="1584325" cy="1512888"/>
          </a:xfrm>
          <a:prstGeom prst="rect">
            <a:avLst/>
          </a:prstGeom>
          <a:noFill/>
          <a:ln w="57150">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3567" name="Rectangle 15"/>
          <p:cNvSpPr>
            <a:spLocks noChangeArrowheads="1"/>
          </p:cNvSpPr>
          <p:nvPr/>
        </p:nvSpPr>
        <p:spPr bwMode="auto">
          <a:xfrm>
            <a:off x="6300788" y="3903663"/>
            <a:ext cx="1584325" cy="1512887"/>
          </a:xfrm>
          <a:prstGeom prst="rect">
            <a:avLst/>
          </a:prstGeom>
          <a:noFill/>
          <a:ln w="57150">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grpSp>
        <p:nvGrpSpPr>
          <p:cNvPr id="23570" name="Group 18"/>
          <p:cNvGrpSpPr>
            <a:grpSpLocks/>
          </p:cNvGrpSpPr>
          <p:nvPr/>
        </p:nvGrpSpPr>
        <p:grpSpPr bwMode="auto">
          <a:xfrm>
            <a:off x="2195513" y="3818870"/>
            <a:ext cx="4176712" cy="1584325"/>
            <a:chOff x="1383" y="2750"/>
            <a:chExt cx="2631" cy="998"/>
          </a:xfrm>
        </p:grpSpPr>
        <p:sp>
          <p:nvSpPr>
            <p:cNvPr id="23568" name="Rectangle 16"/>
            <p:cNvSpPr>
              <a:spLocks noChangeArrowheads="1"/>
            </p:cNvSpPr>
            <p:nvPr/>
          </p:nvSpPr>
          <p:spPr bwMode="auto">
            <a:xfrm>
              <a:off x="1837" y="2750"/>
              <a:ext cx="2041" cy="9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solidFill>
                  <a:srgbClr val="000000"/>
                </a:solidFill>
              </a:endParaRPr>
            </a:p>
          </p:txBody>
        </p:sp>
        <p:sp>
          <p:nvSpPr>
            <p:cNvPr id="23569" name="Line 17"/>
            <p:cNvSpPr>
              <a:spLocks noChangeShapeType="1"/>
            </p:cNvSpPr>
            <p:nvPr/>
          </p:nvSpPr>
          <p:spPr bwMode="auto">
            <a:xfrm>
              <a:off x="1383" y="2840"/>
              <a:ext cx="2631" cy="68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solidFill>
                  <a:srgbClr val="000000"/>
                </a:solidFill>
              </a:endParaRPr>
            </a:p>
          </p:txBody>
        </p:sp>
      </p:grpSp>
      <p:sp>
        <p:nvSpPr>
          <p:cNvPr id="15" name="TextBox 14"/>
          <p:cNvSpPr txBox="1"/>
          <p:nvPr/>
        </p:nvSpPr>
        <p:spPr>
          <a:xfrm>
            <a:off x="6553200" y="6477000"/>
            <a:ext cx="2521043" cy="338554"/>
          </a:xfrm>
          <a:prstGeom prst="rect">
            <a:avLst/>
          </a:prstGeom>
          <a:noFill/>
        </p:spPr>
        <p:txBody>
          <a:bodyPr wrap="none" rtlCol="0">
            <a:spAutoFit/>
          </a:bodyPr>
          <a:lstStyle/>
          <a:p>
            <a:r>
              <a:rPr lang="en-US" sz="1600" dirty="0" smtClean="0">
                <a:solidFill>
                  <a:srgbClr val="000000"/>
                </a:solidFill>
              </a:rPr>
              <a:t>Slide credit: </a:t>
            </a:r>
            <a:r>
              <a:rPr lang="en-CA" sz="1600" dirty="0">
                <a:solidFill>
                  <a:srgbClr val="000000"/>
                </a:solidFill>
              </a:rPr>
              <a:t>Irwin Chiu </a:t>
            </a:r>
            <a:r>
              <a:rPr lang="en-CA" sz="1600" dirty="0" err="1" smtClean="0">
                <a:solidFill>
                  <a:srgbClr val="000000"/>
                </a:solidFill>
              </a:rPr>
              <a:t>Hau</a:t>
            </a:r>
            <a:endParaRPr lang="en-CA" sz="1600" dirty="0">
              <a:solidFill>
                <a:srgbClr val="000000"/>
              </a:solidFill>
            </a:endParaRPr>
          </a:p>
        </p:txBody>
      </p:sp>
    </p:spTree>
    <p:extLst>
      <p:ext uri="{BB962C8B-B14F-4D97-AF65-F5344CB8AC3E}">
        <p14:creationId xmlns:p14="http://schemas.microsoft.com/office/powerpoint/2010/main" val="711687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35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6" grpId="0" animBg="1"/>
      <p:bldP spid="2356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smtClean="0"/>
              <a:t>Image Morphing - Women in Art video</a:t>
            </a:r>
            <a:endParaRPr lang="ru-RU" smtClean="0"/>
          </a:p>
        </p:txBody>
      </p:sp>
      <p:sp>
        <p:nvSpPr>
          <p:cNvPr id="133123" name="Rectangle 3"/>
          <p:cNvSpPr>
            <a:spLocks noGrp="1" noChangeArrowheads="1"/>
          </p:cNvSpPr>
          <p:nvPr>
            <p:ph type="body" idx="1"/>
          </p:nvPr>
        </p:nvSpPr>
        <p:spPr>
          <a:xfrm>
            <a:off x="685800" y="6096000"/>
            <a:ext cx="7772400" cy="685800"/>
          </a:xfrm>
        </p:spPr>
        <p:txBody>
          <a:bodyPr/>
          <a:lstStyle/>
          <a:p>
            <a:r>
              <a:rPr lang="ru-RU">
                <a:hlinkClick r:id="rId3"/>
              </a:rPr>
              <a:t>http://youtube.com/watch?v=nUDIoN-_Hxs</a:t>
            </a:r>
            <a:endParaRPr lang="en-US"/>
          </a:p>
          <a:p>
            <a:endParaRPr lang="ru-RU"/>
          </a:p>
        </p:txBody>
      </p:sp>
      <p:pic>
        <p:nvPicPr>
          <p:cNvPr id="133124" name="Picture 4"/>
          <p:cNvPicPr>
            <a:picLocks noChangeAspect="1" noChangeArrowheads="1"/>
          </p:cNvPicPr>
          <p:nvPr/>
        </p:nvPicPr>
        <p:blipFill>
          <a:blip r:embed="rId4"/>
          <a:srcRect l="3143" t="27142" r="45428" b="16476"/>
          <a:stretch>
            <a:fillRect/>
          </a:stretch>
        </p:blipFill>
        <p:spPr bwMode="auto">
          <a:xfrm>
            <a:off x="1371600" y="1524000"/>
            <a:ext cx="5467350" cy="4495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85800" y="-76200"/>
            <a:ext cx="7772400" cy="1143000"/>
          </a:xfrm>
        </p:spPr>
        <p:txBody>
          <a:bodyPr/>
          <a:lstStyle/>
          <a:p>
            <a:r>
              <a:rPr lang="en-CA" dirty="0">
                <a:solidFill>
                  <a:srgbClr val="000000"/>
                </a:solidFill>
              </a:rPr>
              <a:t>View Morphing: Key Idea</a:t>
            </a:r>
          </a:p>
        </p:txBody>
      </p:sp>
      <p:sp>
        <p:nvSpPr>
          <p:cNvPr id="70659" name="Rectangle 3"/>
          <p:cNvSpPr>
            <a:spLocks noGrp="1" noChangeArrowheads="1"/>
          </p:cNvSpPr>
          <p:nvPr>
            <p:ph type="body" sz="half" idx="1"/>
          </p:nvPr>
        </p:nvSpPr>
        <p:spPr>
          <a:xfrm>
            <a:off x="685800" y="1143000"/>
            <a:ext cx="7772400" cy="2333625"/>
          </a:xfrm>
        </p:spPr>
        <p:txBody>
          <a:bodyPr/>
          <a:lstStyle/>
          <a:p>
            <a:pPr>
              <a:buFontTx/>
              <a:buNone/>
            </a:pPr>
            <a:r>
              <a:rPr lang="en-US" sz="2800" dirty="0">
                <a:solidFill>
                  <a:srgbClr val="000000"/>
                </a:solidFill>
              </a:rPr>
              <a:t>View morphing uses 3D shape preserving morph!</a:t>
            </a:r>
          </a:p>
          <a:p>
            <a:pPr lvl="1"/>
            <a:r>
              <a:rPr lang="en-US" sz="2400" dirty="0">
                <a:solidFill>
                  <a:srgbClr val="000000"/>
                </a:solidFill>
              </a:rPr>
              <a:t>no distortions</a:t>
            </a:r>
          </a:p>
          <a:p>
            <a:pPr lvl="1"/>
            <a:r>
              <a:rPr lang="en-US" sz="2400" dirty="0">
                <a:solidFill>
                  <a:srgbClr val="000000"/>
                </a:solidFill>
              </a:rPr>
              <a:t>natural</a:t>
            </a:r>
          </a:p>
          <a:p>
            <a:pPr>
              <a:buFontTx/>
              <a:buNone/>
            </a:pPr>
            <a:r>
              <a:rPr lang="en-US" sz="2400" dirty="0">
                <a:solidFill>
                  <a:srgbClr val="000000"/>
                </a:solidFill>
              </a:rPr>
              <a:t>A morph is </a:t>
            </a:r>
            <a:r>
              <a:rPr lang="en-US" sz="2400" b="1" i="1" dirty="0">
                <a:solidFill>
                  <a:srgbClr val="000000"/>
                </a:solidFill>
              </a:rPr>
              <a:t>3D shape preserving</a:t>
            </a:r>
            <a:r>
              <a:rPr lang="en-US" sz="2400" dirty="0">
                <a:solidFill>
                  <a:srgbClr val="000000"/>
                </a:solidFill>
              </a:rPr>
              <a:t> if the results of two</a:t>
            </a:r>
          </a:p>
          <a:p>
            <a:pPr>
              <a:buFontTx/>
              <a:buNone/>
            </a:pPr>
            <a:r>
              <a:rPr lang="en-US" sz="2400" dirty="0">
                <a:solidFill>
                  <a:srgbClr val="000000"/>
                </a:solidFill>
              </a:rPr>
              <a:t>different views represent new views of the same object</a:t>
            </a:r>
          </a:p>
          <a:p>
            <a:pPr>
              <a:buFontTx/>
              <a:buNone/>
            </a:pPr>
            <a:endParaRPr lang="en-CA" dirty="0">
              <a:solidFill>
                <a:srgbClr val="000000"/>
              </a:solidFill>
            </a:endParaRPr>
          </a:p>
        </p:txBody>
      </p:sp>
      <p:pic>
        <p:nvPicPr>
          <p:cNvPr id="70661"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57275" y="4176713"/>
            <a:ext cx="7027863" cy="1857375"/>
          </a:xfrm>
          <a:noFill/>
          <a:ln>
            <a:solidFill>
              <a:schemeClr val="tx1"/>
            </a:solidFill>
            <a:miter lim="800000"/>
            <a:headEnd/>
            <a:tailEnd/>
          </a:ln>
        </p:spPr>
      </p:pic>
      <p:sp>
        <p:nvSpPr>
          <p:cNvPr id="70662" name="Rectangle 6"/>
          <p:cNvSpPr>
            <a:spLocks noChangeArrowheads="1"/>
          </p:cNvSpPr>
          <p:nvPr/>
        </p:nvSpPr>
        <p:spPr bwMode="auto">
          <a:xfrm>
            <a:off x="1042988" y="6092825"/>
            <a:ext cx="70580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CA" sz="1400" b="1">
                <a:solidFill>
                  <a:srgbClr val="000000"/>
                </a:solidFill>
              </a:rPr>
              <a:t>A Shape-Distorting Morph</a:t>
            </a:r>
          </a:p>
          <a:p>
            <a:r>
              <a:rPr lang="en-CA" sz="1400" b="1">
                <a:solidFill>
                  <a:srgbClr val="000000"/>
                </a:solidFill>
              </a:rPr>
              <a:t>Source: Steven M. Seitz, Charles R. Dyer</a:t>
            </a:r>
          </a:p>
        </p:txBody>
      </p:sp>
      <p:sp>
        <p:nvSpPr>
          <p:cNvPr id="70664" name="Text Box 8"/>
          <p:cNvSpPr txBox="1">
            <a:spLocks noChangeArrowheads="1"/>
          </p:cNvSpPr>
          <p:nvPr/>
        </p:nvSpPr>
        <p:spPr bwMode="auto">
          <a:xfrm>
            <a:off x="2916238" y="4437063"/>
            <a:ext cx="3311525" cy="13731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sz="2800" dirty="0">
                <a:solidFill>
                  <a:srgbClr val="000000"/>
                </a:solidFill>
              </a:rPr>
              <a:t>View morphing fixes</a:t>
            </a:r>
          </a:p>
          <a:p>
            <a:pPr algn="ctr"/>
            <a:r>
              <a:rPr lang="en-US" sz="2800" dirty="0">
                <a:solidFill>
                  <a:srgbClr val="000000"/>
                </a:solidFill>
              </a:rPr>
              <a:t>these intermediate</a:t>
            </a:r>
          </a:p>
          <a:p>
            <a:pPr algn="ctr"/>
            <a:r>
              <a:rPr lang="en-US" sz="2800" dirty="0">
                <a:solidFill>
                  <a:srgbClr val="000000"/>
                </a:solidFill>
              </a:rPr>
              <a:t>steps!</a:t>
            </a:r>
            <a:endParaRPr lang="en-US" dirty="0">
              <a:solidFill>
                <a:srgbClr val="000000"/>
              </a:solidFill>
            </a:endParaRPr>
          </a:p>
        </p:txBody>
      </p:sp>
      <p:sp>
        <p:nvSpPr>
          <p:cNvPr id="8" name="TextBox 7"/>
          <p:cNvSpPr txBox="1"/>
          <p:nvPr/>
        </p:nvSpPr>
        <p:spPr>
          <a:xfrm>
            <a:off x="6553200" y="6477000"/>
            <a:ext cx="2521043" cy="338554"/>
          </a:xfrm>
          <a:prstGeom prst="rect">
            <a:avLst/>
          </a:prstGeom>
          <a:noFill/>
        </p:spPr>
        <p:txBody>
          <a:bodyPr wrap="none" rtlCol="0">
            <a:spAutoFit/>
          </a:bodyPr>
          <a:lstStyle/>
          <a:p>
            <a:r>
              <a:rPr lang="en-US" sz="1600" dirty="0" smtClean="0">
                <a:solidFill>
                  <a:srgbClr val="000000"/>
                </a:solidFill>
              </a:rPr>
              <a:t>Slide credit: </a:t>
            </a:r>
            <a:r>
              <a:rPr lang="en-CA" sz="1600" dirty="0">
                <a:solidFill>
                  <a:srgbClr val="000000"/>
                </a:solidFill>
              </a:rPr>
              <a:t>Irwin Chiu </a:t>
            </a:r>
            <a:r>
              <a:rPr lang="en-CA" sz="1600" dirty="0" err="1" smtClean="0">
                <a:solidFill>
                  <a:srgbClr val="000000"/>
                </a:solidFill>
              </a:rPr>
              <a:t>Hau</a:t>
            </a:r>
            <a:endParaRPr lang="en-CA" sz="1600" dirty="0">
              <a:solidFill>
                <a:srgbClr val="000000"/>
              </a:solidFill>
            </a:endParaRPr>
          </a:p>
        </p:txBody>
      </p:sp>
    </p:spTree>
    <p:extLst>
      <p:ext uri="{BB962C8B-B14F-4D97-AF65-F5344CB8AC3E}">
        <p14:creationId xmlns:p14="http://schemas.microsoft.com/office/powerpoint/2010/main" val="1599874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65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6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6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6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6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2" grpId="0"/>
      <p:bldP spid="7066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CA">
                <a:solidFill>
                  <a:srgbClr val="000000"/>
                </a:solidFill>
              </a:rPr>
              <a:t>Why do we care?</a:t>
            </a:r>
          </a:p>
        </p:txBody>
      </p:sp>
      <p:sp>
        <p:nvSpPr>
          <p:cNvPr id="25603" name="Rectangle 3"/>
          <p:cNvSpPr>
            <a:spLocks noGrp="1" noChangeArrowheads="1"/>
          </p:cNvSpPr>
          <p:nvPr>
            <p:ph type="body" idx="1"/>
          </p:nvPr>
        </p:nvSpPr>
        <p:spPr>
          <a:xfrm>
            <a:off x="282575" y="1066800"/>
            <a:ext cx="5356225" cy="5257800"/>
          </a:xfrm>
        </p:spPr>
        <p:txBody>
          <a:bodyPr/>
          <a:lstStyle/>
          <a:p>
            <a:pPr>
              <a:buFontTx/>
              <a:buNone/>
            </a:pPr>
            <a:r>
              <a:rPr lang="en-US" sz="2800" dirty="0">
                <a:solidFill>
                  <a:srgbClr val="000000"/>
                </a:solidFill>
              </a:rPr>
              <a:t>View morphing is efficient</a:t>
            </a:r>
          </a:p>
          <a:p>
            <a:pPr>
              <a:buFontTx/>
              <a:buNone/>
            </a:pPr>
            <a:r>
              <a:rPr lang="en-US" sz="2000" dirty="0">
                <a:solidFill>
                  <a:srgbClr val="000000"/>
                </a:solidFill>
              </a:rPr>
              <a:t>Produces new views without</a:t>
            </a:r>
            <a:r>
              <a:rPr lang="en-US" sz="2800" dirty="0">
                <a:solidFill>
                  <a:srgbClr val="000000"/>
                </a:solidFill>
              </a:rPr>
              <a:t> </a:t>
            </a:r>
          </a:p>
          <a:p>
            <a:pPr lvl="1"/>
            <a:r>
              <a:rPr lang="en-US" sz="2400" dirty="0">
                <a:solidFill>
                  <a:srgbClr val="000000"/>
                </a:solidFill>
              </a:rPr>
              <a:t>3D </a:t>
            </a:r>
            <a:r>
              <a:rPr lang="en-US" sz="2400" dirty="0" smtClean="0">
                <a:solidFill>
                  <a:srgbClr val="000000"/>
                </a:solidFill>
              </a:rPr>
              <a:t>modeling</a:t>
            </a:r>
            <a:endParaRPr lang="en-US" sz="2400" dirty="0">
              <a:solidFill>
                <a:srgbClr val="000000"/>
              </a:solidFill>
            </a:endParaRPr>
          </a:p>
          <a:p>
            <a:pPr lvl="1"/>
            <a:r>
              <a:rPr lang="en-US" sz="2400" dirty="0">
                <a:solidFill>
                  <a:srgbClr val="000000"/>
                </a:solidFill>
              </a:rPr>
              <a:t>Taking additional photos</a:t>
            </a:r>
          </a:p>
          <a:p>
            <a:pPr lvl="1"/>
            <a:endParaRPr lang="en-US" sz="2400" dirty="0">
              <a:solidFill>
                <a:srgbClr val="000000"/>
              </a:solidFill>
            </a:endParaRPr>
          </a:p>
          <a:p>
            <a:pPr lvl="1"/>
            <a:endParaRPr lang="en-US" sz="2400" dirty="0">
              <a:solidFill>
                <a:srgbClr val="000000"/>
              </a:solidFill>
            </a:endParaRPr>
          </a:p>
          <a:p>
            <a:pPr>
              <a:buFontTx/>
              <a:buNone/>
            </a:pPr>
            <a:r>
              <a:rPr lang="en-US" sz="2800" dirty="0">
                <a:solidFill>
                  <a:srgbClr val="000000"/>
                </a:solidFill>
              </a:rPr>
              <a:t>View morphing creates impressive effects</a:t>
            </a:r>
          </a:p>
          <a:p>
            <a:pPr lvl="1"/>
            <a:r>
              <a:rPr lang="en-US" sz="2400" dirty="0">
                <a:solidFill>
                  <a:srgbClr val="000000"/>
                </a:solidFill>
              </a:rPr>
              <a:t>Camera motion</a:t>
            </a:r>
          </a:p>
          <a:p>
            <a:pPr lvl="1"/>
            <a:r>
              <a:rPr lang="en-US" sz="2400" dirty="0">
                <a:solidFill>
                  <a:srgbClr val="000000"/>
                </a:solidFill>
              </a:rPr>
              <a:t>Image morphing</a:t>
            </a:r>
            <a:endParaRPr lang="en-CA" sz="3200" dirty="0">
              <a:solidFill>
                <a:srgbClr val="000000"/>
              </a:solidFill>
            </a:endParaRPr>
          </a:p>
        </p:txBody>
      </p:sp>
      <p:graphicFrame>
        <p:nvGraphicFramePr>
          <p:cNvPr id="25615" name="Object 15"/>
          <p:cNvGraphicFramePr>
            <a:graphicFrameLocks noGrp="1" noChangeAspect="1"/>
          </p:cNvGraphicFramePr>
          <p:nvPr>
            <p:ph sz="half" idx="4294967295"/>
            <p:extLst>
              <p:ext uri="{D42A27DB-BD31-4B8C-83A1-F6EECF244321}">
                <p14:modId xmlns:p14="http://schemas.microsoft.com/office/powerpoint/2010/main" val="2618931831"/>
              </p:ext>
            </p:extLst>
          </p:nvPr>
        </p:nvGraphicFramePr>
        <p:xfrm>
          <a:off x="5508625" y="1008062"/>
          <a:ext cx="3384550" cy="2573338"/>
        </p:xfrm>
        <a:graphic>
          <a:graphicData uri="http://schemas.openxmlformats.org/presentationml/2006/ole">
            <mc:AlternateContent xmlns:mc="http://schemas.openxmlformats.org/markup-compatibility/2006">
              <mc:Choice xmlns:v="urn:schemas-microsoft-com:vml" Requires="v">
                <p:oleObj spid="_x0000_s112697" name="Image" r:id="rId3" imgW="2120635" imgH="1612698" progId="Photoshop.Image.7">
                  <p:embed/>
                </p:oleObj>
              </mc:Choice>
              <mc:Fallback>
                <p:oleObj name="Image" r:id="rId3" imgW="2120635" imgH="1612698"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1008062"/>
                        <a:ext cx="3384550" cy="2573338"/>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617" name="Rectangle 17"/>
          <p:cNvSpPr>
            <a:spLocks noChangeArrowheads="1"/>
          </p:cNvSpPr>
          <p:nvPr/>
        </p:nvSpPr>
        <p:spPr bwMode="auto">
          <a:xfrm>
            <a:off x="5508625" y="3591580"/>
            <a:ext cx="25923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CA" sz="1400" b="1">
                <a:solidFill>
                  <a:srgbClr val="000000"/>
                </a:solidFill>
              </a:rPr>
              <a:t>trueSpace</a:t>
            </a:r>
          </a:p>
          <a:p>
            <a:r>
              <a:rPr lang="en-CA" sz="1400" b="1">
                <a:solidFill>
                  <a:srgbClr val="000000"/>
                </a:solidFill>
              </a:rPr>
              <a:t>Source: www.caligari.com</a:t>
            </a:r>
          </a:p>
        </p:txBody>
      </p:sp>
      <p:sp>
        <p:nvSpPr>
          <p:cNvPr id="7" name="TextBox 6"/>
          <p:cNvSpPr txBox="1"/>
          <p:nvPr/>
        </p:nvSpPr>
        <p:spPr>
          <a:xfrm>
            <a:off x="6553200" y="6477000"/>
            <a:ext cx="2521043" cy="338554"/>
          </a:xfrm>
          <a:prstGeom prst="rect">
            <a:avLst/>
          </a:prstGeom>
          <a:noFill/>
        </p:spPr>
        <p:txBody>
          <a:bodyPr wrap="none" rtlCol="0">
            <a:spAutoFit/>
          </a:bodyPr>
          <a:lstStyle/>
          <a:p>
            <a:r>
              <a:rPr lang="en-US" sz="1600" dirty="0" smtClean="0">
                <a:solidFill>
                  <a:srgbClr val="000000"/>
                </a:solidFill>
              </a:rPr>
              <a:t>Slide credit: </a:t>
            </a:r>
            <a:r>
              <a:rPr lang="en-CA" sz="1600" dirty="0">
                <a:solidFill>
                  <a:srgbClr val="000000"/>
                </a:solidFill>
              </a:rPr>
              <a:t>Irwin Chiu </a:t>
            </a:r>
            <a:r>
              <a:rPr lang="en-CA" sz="1600" dirty="0" err="1" smtClean="0">
                <a:solidFill>
                  <a:srgbClr val="000000"/>
                </a:solidFill>
              </a:rPr>
              <a:t>Hau</a:t>
            </a:r>
            <a:endParaRPr lang="en-CA" sz="1600" dirty="0">
              <a:solidFill>
                <a:srgbClr val="000000"/>
              </a:solidFill>
            </a:endParaRPr>
          </a:p>
        </p:txBody>
      </p:sp>
    </p:spTree>
    <p:extLst>
      <p:ext uri="{BB962C8B-B14F-4D97-AF65-F5344CB8AC3E}">
        <p14:creationId xmlns:p14="http://schemas.microsoft.com/office/powerpoint/2010/main" val="3383540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parallel views</a:t>
            </a:r>
            <a:endParaRPr lang="en-US" dirty="0"/>
          </a:p>
        </p:txBody>
      </p:sp>
      <p:pic>
        <p:nvPicPr>
          <p:cNvPr id="4" name="Picture 3" descr="Screen shot 2013-03-12 at 7.55.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928914"/>
            <a:ext cx="5384800" cy="5322367"/>
          </a:xfrm>
          <a:prstGeom prst="rect">
            <a:avLst/>
          </a:prstGeom>
        </p:spPr>
      </p:pic>
    </p:spTree>
    <p:extLst>
      <p:ext uri="{BB962C8B-B14F-4D97-AF65-F5344CB8AC3E}">
        <p14:creationId xmlns:p14="http://schemas.microsoft.com/office/powerpoint/2010/main" val="11878750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76200"/>
            <a:ext cx="7772400" cy="1143000"/>
          </a:xfrm>
        </p:spPr>
        <p:txBody>
          <a:bodyPr/>
          <a:lstStyle/>
          <a:p>
            <a:r>
              <a:rPr lang="en-CA" dirty="0">
                <a:solidFill>
                  <a:srgbClr val="000000"/>
                </a:solidFill>
              </a:rPr>
              <a:t>How to do View Morphing?</a:t>
            </a:r>
            <a:r>
              <a:rPr lang="en-US" dirty="0">
                <a:solidFill>
                  <a:srgbClr val="000000"/>
                </a:solidFill>
              </a:rPr>
              <a:t> </a:t>
            </a:r>
            <a:endParaRPr lang="en-CA" dirty="0">
              <a:solidFill>
                <a:srgbClr val="000000"/>
              </a:solidFill>
            </a:endParaRPr>
          </a:p>
        </p:txBody>
      </p:sp>
      <p:sp>
        <p:nvSpPr>
          <p:cNvPr id="28675" name="Rectangle 3"/>
          <p:cNvSpPr>
            <a:spLocks noGrp="1" noChangeArrowheads="1"/>
          </p:cNvSpPr>
          <p:nvPr>
            <p:ph type="body" sz="half" idx="1"/>
          </p:nvPr>
        </p:nvSpPr>
        <p:spPr>
          <a:xfrm>
            <a:off x="304800" y="1447800"/>
            <a:ext cx="5395912" cy="1981200"/>
          </a:xfrm>
        </p:spPr>
        <p:txBody>
          <a:bodyPr/>
          <a:lstStyle/>
          <a:p>
            <a:pPr>
              <a:buFontTx/>
              <a:buNone/>
            </a:pPr>
            <a:r>
              <a:rPr lang="en-US" sz="2800" dirty="0">
                <a:solidFill>
                  <a:srgbClr val="000000"/>
                </a:solidFill>
              </a:rPr>
              <a:t>View morphing in three steps</a:t>
            </a:r>
          </a:p>
          <a:p>
            <a:pPr>
              <a:buFontTx/>
              <a:buAutoNum type="arabicPeriod"/>
            </a:pPr>
            <a:r>
              <a:rPr lang="en-US" sz="2400" dirty="0" err="1">
                <a:solidFill>
                  <a:srgbClr val="000000"/>
                </a:solidFill>
              </a:rPr>
              <a:t>Prewarp</a:t>
            </a:r>
            <a:r>
              <a:rPr lang="en-US" sz="2400" dirty="0">
                <a:solidFill>
                  <a:srgbClr val="000000"/>
                </a:solidFill>
              </a:rPr>
              <a:t> two images</a:t>
            </a:r>
          </a:p>
          <a:p>
            <a:pPr>
              <a:buFontTx/>
              <a:buAutoNum type="arabicPeriod"/>
            </a:pPr>
            <a:r>
              <a:rPr lang="en-US" sz="2400" dirty="0">
                <a:solidFill>
                  <a:srgbClr val="000000"/>
                </a:solidFill>
              </a:rPr>
              <a:t>Compute a morph between the </a:t>
            </a:r>
            <a:r>
              <a:rPr lang="en-US" sz="2400" dirty="0" err="1">
                <a:solidFill>
                  <a:srgbClr val="000000"/>
                </a:solidFill>
              </a:rPr>
              <a:t>prewarped</a:t>
            </a:r>
            <a:r>
              <a:rPr lang="en-US" sz="2400" dirty="0">
                <a:solidFill>
                  <a:srgbClr val="000000"/>
                </a:solidFill>
              </a:rPr>
              <a:t> images</a:t>
            </a:r>
          </a:p>
          <a:p>
            <a:pPr>
              <a:buFontTx/>
              <a:buAutoNum type="arabicPeriod"/>
            </a:pPr>
            <a:r>
              <a:rPr lang="en-US" sz="2400" dirty="0" err="1">
                <a:solidFill>
                  <a:srgbClr val="000000"/>
                </a:solidFill>
              </a:rPr>
              <a:t>Postwarp</a:t>
            </a:r>
            <a:r>
              <a:rPr lang="en-US" sz="2400" dirty="0">
                <a:solidFill>
                  <a:srgbClr val="000000"/>
                </a:solidFill>
              </a:rPr>
              <a:t> each in between images produced by the morph</a:t>
            </a:r>
          </a:p>
        </p:txBody>
      </p:sp>
      <p:sp>
        <p:nvSpPr>
          <p:cNvPr id="8" name="TextBox 7"/>
          <p:cNvSpPr txBox="1"/>
          <p:nvPr/>
        </p:nvSpPr>
        <p:spPr>
          <a:xfrm>
            <a:off x="6553200" y="6477000"/>
            <a:ext cx="2521043" cy="338554"/>
          </a:xfrm>
          <a:prstGeom prst="rect">
            <a:avLst/>
          </a:prstGeom>
          <a:noFill/>
        </p:spPr>
        <p:txBody>
          <a:bodyPr wrap="none" rtlCol="0">
            <a:spAutoFit/>
          </a:bodyPr>
          <a:lstStyle/>
          <a:p>
            <a:r>
              <a:rPr lang="en-US" sz="1600" dirty="0" smtClean="0">
                <a:solidFill>
                  <a:srgbClr val="000000"/>
                </a:solidFill>
              </a:rPr>
              <a:t>Slide credit: </a:t>
            </a:r>
            <a:r>
              <a:rPr lang="en-CA" sz="1600" dirty="0">
                <a:solidFill>
                  <a:srgbClr val="000000"/>
                </a:solidFill>
              </a:rPr>
              <a:t>Irwin Chiu </a:t>
            </a:r>
            <a:r>
              <a:rPr lang="en-CA" sz="1600" dirty="0" err="1" smtClean="0">
                <a:solidFill>
                  <a:srgbClr val="000000"/>
                </a:solidFill>
              </a:rPr>
              <a:t>Hau</a:t>
            </a:r>
            <a:endParaRPr lang="en-CA" sz="1600" dirty="0">
              <a:solidFill>
                <a:srgbClr val="000000"/>
              </a:solidFill>
            </a:endParaRPr>
          </a:p>
        </p:txBody>
      </p:sp>
      <p:pic>
        <p:nvPicPr>
          <p:cNvPr id="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95400"/>
            <a:ext cx="313372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Rectangle 2"/>
          <p:cNvSpPr/>
          <p:nvPr/>
        </p:nvSpPr>
        <p:spPr bwMode="auto">
          <a:xfrm>
            <a:off x="152400" y="1981200"/>
            <a:ext cx="5029200" cy="3810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1" name="Rectangle 10"/>
          <p:cNvSpPr/>
          <p:nvPr/>
        </p:nvSpPr>
        <p:spPr bwMode="auto">
          <a:xfrm>
            <a:off x="228600" y="2514600"/>
            <a:ext cx="5029200" cy="685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12" name="Rectangle 11"/>
          <p:cNvSpPr/>
          <p:nvPr/>
        </p:nvSpPr>
        <p:spPr bwMode="auto">
          <a:xfrm>
            <a:off x="304800" y="3200400"/>
            <a:ext cx="5181600" cy="8382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Tree>
    <p:extLst>
      <p:ext uri="{BB962C8B-B14F-4D97-AF65-F5344CB8AC3E}">
        <p14:creationId xmlns:p14="http://schemas.microsoft.com/office/powerpoint/2010/main" val="3966044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3" name="Picture 2" descr="Screen shot 2013-03-12 at 8.12.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1400"/>
            <a:ext cx="9144000" cy="4761682"/>
          </a:xfrm>
          <a:prstGeom prst="rect">
            <a:avLst/>
          </a:prstGeom>
        </p:spPr>
      </p:pic>
      <p:sp>
        <p:nvSpPr>
          <p:cNvPr id="4" name="Rectangle 3"/>
          <p:cNvSpPr/>
          <p:nvPr/>
        </p:nvSpPr>
        <p:spPr bwMode="auto">
          <a:xfrm>
            <a:off x="76200" y="1041400"/>
            <a:ext cx="8915400" cy="18542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
        <p:nvSpPr>
          <p:cNvPr id="6" name="Rectangle 5"/>
          <p:cNvSpPr/>
          <p:nvPr/>
        </p:nvSpPr>
        <p:spPr bwMode="auto">
          <a:xfrm>
            <a:off x="76200" y="4572000"/>
            <a:ext cx="8915400" cy="18542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Tree>
    <p:extLst>
      <p:ext uri="{BB962C8B-B14F-4D97-AF65-F5344CB8AC3E}">
        <p14:creationId xmlns:p14="http://schemas.microsoft.com/office/powerpoint/2010/main" val="1036043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CA">
                <a:solidFill>
                  <a:srgbClr val="000000"/>
                </a:solidFill>
              </a:rPr>
              <a:t>Results</a:t>
            </a:r>
          </a:p>
        </p:txBody>
      </p:sp>
      <p:pic>
        <p:nvPicPr>
          <p:cNvPr id="61449" name="Picture 9"/>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p:pic>
      <p:sp>
        <p:nvSpPr>
          <p:cNvPr id="61446" name="Rectangle 6"/>
          <p:cNvSpPr>
            <a:spLocks noChangeArrowheads="1"/>
          </p:cNvSpPr>
          <p:nvPr/>
        </p:nvSpPr>
        <p:spPr bwMode="auto">
          <a:xfrm>
            <a:off x="1042988" y="6092825"/>
            <a:ext cx="70580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CA" sz="1400" b="1">
                <a:solidFill>
                  <a:srgbClr val="000000"/>
                </a:solidFill>
              </a:rPr>
              <a:t>Facial view morphs</a:t>
            </a:r>
          </a:p>
          <a:p>
            <a:r>
              <a:rPr lang="en-CA" sz="1400" b="1">
                <a:solidFill>
                  <a:srgbClr val="000000"/>
                </a:solidFill>
              </a:rPr>
              <a:t>Source: Steven M. Seitz, Charles R. Dyer</a:t>
            </a:r>
          </a:p>
        </p:txBody>
      </p:sp>
      <p:sp>
        <p:nvSpPr>
          <p:cNvPr id="6" name="TextBox 5"/>
          <p:cNvSpPr txBox="1"/>
          <p:nvPr/>
        </p:nvSpPr>
        <p:spPr>
          <a:xfrm>
            <a:off x="6553200" y="6477000"/>
            <a:ext cx="2521043" cy="338554"/>
          </a:xfrm>
          <a:prstGeom prst="rect">
            <a:avLst/>
          </a:prstGeom>
          <a:noFill/>
        </p:spPr>
        <p:txBody>
          <a:bodyPr wrap="none" rtlCol="0">
            <a:spAutoFit/>
          </a:bodyPr>
          <a:lstStyle/>
          <a:p>
            <a:r>
              <a:rPr lang="en-US" sz="1600" dirty="0" smtClean="0">
                <a:solidFill>
                  <a:srgbClr val="000000"/>
                </a:solidFill>
              </a:rPr>
              <a:t>Slide credit: </a:t>
            </a:r>
            <a:r>
              <a:rPr lang="en-CA" sz="1600" dirty="0">
                <a:solidFill>
                  <a:srgbClr val="000000"/>
                </a:solidFill>
              </a:rPr>
              <a:t>Irwin Chiu </a:t>
            </a:r>
            <a:r>
              <a:rPr lang="en-CA" sz="1600" dirty="0" err="1" smtClean="0">
                <a:solidFill>
                  <a:srgbClr val="000000"/>
                </a:solidFill>
              </a:rPr>
              <a:t>Hau</a:t>
            </a:r>
            <a:endParaRPr lang="en-CA" sz="1600" dirty="0">
              <a:solidFill>
                <a:srgbClr val="000000"/>
              </a:solidFill>
            </a:endParaRPr>
          </a:p>
        </p:txBody>
      </p:sp>
      <p:sp>
        <p:nvSpPr>
          <p:cNvPr id="2" name="Rectangle 1"/>
          <p:cNvSpPr/>
          <p:nvPr/>
        </p:nvSpPr>
        <p:spPr bwMode="auto">
          <a:xfrm>
            <a:off x="457200" y="3124200"/>
            <a:ext cx="8153400" cy="29686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65" charset="0"/>
            </a:endParaRPr>
          </a:p>
        </p:txBody>
      </p:sp>
    </p:spTree>
    <p:extLst>
      <p:ext uri="{BB962C8B-B14F-4D97-AF65-F5344CB8AC3E}">
        <p14:creationId xmlns:p14="http://schemas.microsoft.com/office/powerpoint/2010/main" val="351467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5" name="Picture 4" descr="Screen shot 2011-10-02 at 3.19.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8700"/>
            <a:ext cx="9144000" cy="4795131"/>
          </a:xfrm>
          <a:prstGeom prst="rect">
            <a:avLst/>
          </a:prstGeom>
        </p:spPr>
      </p:pic>
    </p:spTree>
    <p:extLst>
      <p:ext uri="{BB962C8B-B14F-4D97-AF65-F5344CB8AC3E}">
        <p14:creationId xmlns:p14="http://schemas.microsoft.com/office/powerpoint/2010/main" val="358570127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Picture 3" descr="Screen shot 2011-10-02 at 3.19.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6600"/>
            <a:ext cx="9144000" cy="2827593"/>
          </a:xfrm>
          <a:prstGeom prst="rect">
            <a:avLst/>
          </a:prstGeom>
        </p:spPr>
      </p:pic>
      <p:sp>
        <p:nvSpPr>
          <p:cNvPr id="5" name="TextBox 4"/>
          <p:cNvSpPr txBox="1"/>
          <p:nvPr/>
        </p:nvSpPr>
        <p:spPr>
          <a:xfrm>
            <a:off x="2971800" y="5181600"/>
            <a:ext cx="2827968" cy="830997"/>
          </a:xfrm>
          <a:prstGeom prst="rect">
            <a:avLst/>
          </a:prstGeom>
          <a:noFill/>
        </p:spPr>
        <p:txBody>
          <a:bodyPr wrap="none" rtlCol="0">
            <a:spAutoFit/>
          </a:bodyPr>
          <a:lstStyle/>
          <a:p>
            <a:r>
              <a:rPr lang="en-US" dirty="0" smtClean="0"/>
              <a:t>Top: Image Morph</a:t>
            </a:r>
          </a:p>
          <a:p>
            <a:r>
              <a:rPr lang="en-US" dirty="0" smtClean="0"/>
              <a:t>Bottom: View Morph</a:t>
            </a:r>
            <a:endParaRPr lang="en-US" dirty="0"/>
          </a:p>
        </p:txBody>
      </p:sp>
    </p:spTree>
    <p:extLst>
      <p:ext uri="{BB962C8B-B14F-4D97-AF65-F5344CB8AC3E}">
        <p14:creationId xmlns:p14="http://schemas.microsoft.com/office/powerpoint/2010/main" val="31505861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639" y="2209800"/>
            <a:ext cx="7772400" cy="838200"/>
          </a:xfrm>
        </p:spPr>
        <p:txBody>
          <a:bodyPr/>
          <a:lstStyle/>
          <a:p>
            <a:r>
              <a:rPr lang="en-US" dirty="0" smtClean="0"/>
              <a:t>Have a good spring break!</a:t>
            </a:r>
            <a:endParaRPr lang="en-US" dirty="0"/>
          </a:p>
        </p:txBody>
      </p:sp>
    </p:spTree>
    <p:extLst>
      <p:ext uri="{BB962C8B-B14F-4D97-AF65-F5344CB8AC3E}">
        <p14:creationId xmlns:p14="http://schemas.microsoft.com/office/powerpoint/2010/main" val="40609535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Morphing </a:t>
            </a:r>
            <a:endParaRPr lang="en-US" dirty="0"/>
          </a:p>
        </p:txBody>
      </p:sp>
      <p:sp>
        <p:nvSpPr>
          <p:cNvPr id="6" name="TextBox 5"/>
          <p:cNvSpPr txBox="1"/>
          <p:nvPr/>
        </p:nvSpPr>
        <p:spPr>
          <a:xfrm>
            <a:off x="1524000" y="5574268"/>
            <a:ext cx="6711092" cy="461665"/>
          </a:xfrm>
          <a:prstGeom prst="rect">
            <a:avLst/>
          </a:prstGeom>
          <a:noFill/>
        </p:spPr>
        <p:txBody>
          <a:bodyPr wrap="none" rtlCol="0">
            <a:spAutoFit/>
          </a:bodyPr>
          <a:lstStyle/>
          <a:p>
            <a:pPr eaLnBrk="0" hangingPunct="0"/>
            <a:r>
              <a:rPr lang="en-US" dirty="0" smtClean="0">
                <a:solidFill>
                  <a:srgbClr val="000000"/>
                </a:solidFill>
                <a:latin typeface="+mn-lt"/>
                <a:hlinkClick r:id="rId2"/>
              </a:rPr>
              <a:t>http://www.youtube.com/watch?v=L0GKp-uvjO0</a:t>
            </a:r>
            <a:endParaRPr lang="en-US" dirty="0" smtClean="0">
              <a:solidFill>
                <a:srgbClr val="000000"/>
              </a:solidFill>
              <a:latin typeface="+mn-lt"/>
            </a:endParaRPr>
          </a:p>
        </p:txBody>
      </p:sp>
      <p:pic>
        <p:nvPicPr>
          <p:cNvPr id="7" name="Picture 2"/>
          <p:cNvPicPr>
            <a:picLocks noChangeAspect="1" noChangeArrowheads="1"/>
          </p:cNvPicPr>
          <p:nvPr/>
        </p:nvPicPr>
        <p:blipFill>
          <a:blip r:embed="rId3" cstate="print"/>
          <a:srcRect l="1800" t="33067" r="58600" b="26400"/>
          <a:stretch>
            <a:fillRect/>
          </a:stretch>
        </p:blipFill>
        <p:spPr bwMode="auto">
          <a:xfrm>
            <a:off x="1143000" y="1143000"/>
            <a:ext cx="6882061" cy="3962400"/>
          </a:xfrm>
          <a:prstGeom prst="rect">
            <a:avLst/>
          </a:prstGeom>
          <a:noFill/>
          <a:ln w="9525">
            <a:noFill/>
            <a:miter lim="800000"/>
            <a:headEnd/>
            <a:tailEnd/>
          </a:ln>
        </p:spPr>
      </p:pic>
    </p:spTree>
    <p:extLst>
      <p:ext uri="{BB962C8B-B14F-4D97-AF65-F5344CB8AC3E}">
        <p14:creationId xmlns:p14="http://schemas.microsoft.com/office/powerpoint/2010/main" val="35336979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t>Morphing = Object Averaging</a:t>
            </a:r>
          </a:p>
        </p:txBody>
      </p:sp>
      <p:sp>
        <p:nvSpPr>
          <p:cNvPr id="644099" name="Rectangle 3"/>
          <p:cNvSpPr>
            <a:spLocks noGrp="1" noChangeArrowheads="1"/>
          </p:cNvSpPr>
          <p:nvPr>
            <p:ph type="body" idx="1"/>
          </p:nvPr>
        </p:nvSpPr>
        <p:spPr>
          <a:xfrm>
            <a:off x="685800" y="3352800"/>
            <a:ext cx="7772400" cy="3276600"/>
          </a:xfrm>
        </p:spPr>
        <p:txBody>
          <a:bodyPr/>
          <a:lstStyle/>
          <a:p>
            <a:pPr>
              <a:lnSpc>
                <a:spcPct val="90000"/>
              </a:lnSpc>
            </a:pPr>
            <a:r>
              <a:rPr lang="en-US"/>
              <a:t>The aim is to find “an average” between two objects</a:t>
            </a:r>
          </a:p>
          <a:p>
            <a:pPr lvl="1">
              <a:lnSpc>
                <a:spcPct val="90000"/>
              </a:lnSpc>
            </a:pPr>
            <a:r>
              <a:rPr lang="en-US"/>
              <a:t>Not an average of two </a:t>
            </a:r>
            <a:r>
              <a:rPr lang="en-US" u="sng"/>
              <a:t>images of objects</a:t>
            </a:r>
            <a:r>
              <a:rPr lang="en-US"/>
              <a:t>…</a:t>
            </a:r>
          </a:p>
          <a:p>
            <a:pPr lvl="1">
              <a:lnSpc>
                <a:spcPct val="90000"/>
              </a:lnSpc>
            </a:pPr>
            <a:r>
              <a:rPr lang="en-US"/>
              <a:t>…but an image of the </a:t>
            </a:r>
            <a:r>
              <a:rPr lang="en-US" u="sng"/>
              <a:t>average object</a:t>
            </a:r>
            <a:r>
              <a:rPr lang="en-US"/>
              <a:t>!</a:t>
            </a:r>
          </a:p>
          <a:p>
            <a:pPr lvl="1">
              <a:lnSpc>
                <a:spcPct val="90000"/>
              </a:lnSpc>
            </a:pPr>
            <a:r>
              <a:rPr lang="en-US"/>
              <a:t>How can we make a smooth transition in time?</a:t>
            </a:r>
          </a:p>
          <a:p>
            <a:pPr lvl="2">
              <a:lnSpc>
                <a:spcPct val="90000"/>
              </a:lnSpc>
            </a:pPr>
            <a:r>
              <a:rPr lang="en-US">
                <a:ea typeface="ＭＳ Ｐゴシック" charset="-128"/>
              </a:rPr>
              <a:t>Do a “weighted average” over time t</a:t>
            </a:r>
          </a:p>
          <a:p>
            <a:pPr>
              <a:lnSpc>
                <a:spcPct val="90000"/>
              </a:lnSpc>
            </a:pPr>
            <a:r>
              <a:rPr lang="en-US"/>
              <a:t>How do we know what the average object looks like?</a:t>
            </a:r>
          </a:p>
          <a:p>
            <a:pPr lvl="1">
              <a:lnSpc>
                <a:spcPct val="90000"/>
              </a:lnSpc>
            </a:pPr>
            <a:r>
              <a:rPr lang="en-US"/>
              <a:t>We haven’t a clue!</a:t>
            </a:r>
          </a:p>
          <a:p>
            <a:pPr lvl="1">
              <a:lnSpc>
                <a:spcPct val="90000"/>
              </a:lnSpc>
            </a:pPr>
            <a:r>
              <a:rPr lang="en-US"/>
              <a:t>But we can often fake something reasonable</a:t>
            </a:r>
          </a:p>
          <a:p>
            <a:pPr lvl="2">
              <a:lnSpc>
                <a:spcPct val="90000"/>
              </a:lnSpc>
            </a:pPr>
            <a:r>
              <a:rPr lang="en-US">
                <a:ea typeface="ＭＳ Ｐゴシック" charset="-128"/>
              </a:rPr>
              <a:t>Usually required user/artist input</a:t>
            </a:r>
          </a:p>
        </p:txBody>
      </p:sp>
      <p:pic>
        <p:nvPicPr>
          <p:cNvPr id="135172" name="Picture 4" descr="CatWMorph"/>
          <p:cNvPicPr>
            <a:picLocks noChangeAspect="1" noChangeArrowheads="1"/>
          </p:cNvPicPr>
          <p:nvPr/>
        </p:nvPicPr>
        <p:blipFill>
          <a:blip r:embed="rId3"/>
          <a:srcRect t="1382" r="71613" b="56638"/>
          <a:stretch>
            <a:fillRect/>
          </a:stretch>
        </p:blipFill>
        <p:spPr bwMode="auto">
          <a:xfrm>
            <a:off x="914400" y="1385888"/>
            <a:ext cx="2133600" cy="1533525"/>
          </a:xfrm>
          <a:prstGeom prst="rect">
            <a:avLst/>
          </a:prstGeom>
          <a:noFill/>
          <a:ln w="9525">
            <a:noFill/>
            <a:miter lim="800000"/>
            <a:headEnd/>
            <a:tailEnd/>
          </a:ln>
        </p:spPr>
      </p:pic>
      <p:pic>
        <p:nvPicPr>
          <p:cNvPr id="644101" name="Picture 5" descr="CatWMorph"/>
          <p:cNvPicPr>
            <a:picLocks noChangeAspect="1" noChangeArrowheads="1"/>
          </p:cNvPicPr>
          <p:nvPr/>
        </p:nvPicPr>
        <p:blipFill>
          <a:blip r:embed="rId3"/>
          <a:srcRect l="70967" t="1382" r="1747" b="57523"/>
          <a:stretch>
            <a:fillRect/>
          </a:stretch>
        </p:blipFill>
        <p:spPr bwMode="auto">
          <a:xfrm>
            <a:off x="3352800" y="1411288"/>
            <a:ext cx="2068513" cy="1514475"/>
          </a:xfrm>
          <a:prstGeom prst="rect">
            <a:avLst/>
          </a:prstGeom>
          <a:noFill/>
          <a:ln w="9525">
            <a:noFill/>
            <a:miter lim="800000"/>
            <a:headEnd/>
            <a:tailEnd/>
          </a:ln>
        </p:spPr>
      </p:pic>
      <p:pic>
        <p:nvPicPr>
          <p:cNvPr id="135174" name="Picture 6" descr="CatWMorph"/>
          <p:cNvPicPr>
            <a:picLocks noChangeAspect="1" noChangeArrowheads="1"/>
          </p:cNvPicPr>
          <p:nvPr/>
        </p:nvPicPr>
        <p:blipFill>
          <a:blip r:embed="rId3"/>
          <a:srcRect l="35941" t="2655" r="36774" b="56250"/>
          <a:stretch>
            <a:fillRect/>
          </a:stretch>
        </p:blipFill>
        <p:spPr bwMode="auto">
          <a:xfrm>
            <a:off x="5638800" y="1389063"/>
            <a:ext cx="2057400" cy="1506537"/>
          </a:xfrm>
          <a:prstGeom prst="rect">
            <a:avLst/>
          </a:prstGeom>
          <a:noFill/>
          <a:ln w="9525">
            <a:noFill/>
            <a:miter lim="800000"/>
            <a:headEnd/>
            <a:tailEnd/>
          </a:ln>
        </p:spPr>
      </p:pic>
      <p:pic>
        <p:nvPicPr>
          <p:cNvPr id="644103" name="Picture 7" descr="CatWMorph"/>
          <p:cNvPicPr>
            <a:picLocks noChangeAspect="1" noChangeArrowheads="1"/>
          </p:cNvPicPr>
          <p:nvPr/>
        </p:nvPicPr>
        <p:blipFill>
          <a:blip r:embed="rId3"/>
          <a:srcRect l="70967" t="54037" r="2582" b="4037"/>
          <a:stretch>
            <a:fillRect/>
          </a:stretch>
        </p:blipFill>
        <p:spPr bwMode="auto">
          <a:xfrm>
            <a:off x="3387725" y="1397000"/>
            <a:ext cx="1946275" cy="1498600"/>
          </a:xfrm>
          <a:prstGeom prst="rect">
            <a:avLst/>
          </a:prstGeom>
          <a:noFill/>
          <a:ln w="9525">
            <a:noFill/>
            <a:miter lim="800000"/>
            <a:headEnd/>
            <a:tailEnd/>
          </a:ln>
        </p:spPr>
      </p:pic>
      <p:pic>
        <p:nvPicPr>
          <p:cNvPr id="644104" name="Picture 8" descr="catwoman"/>
          <p:cNvPicPr>
            <a:picLocks noChangeAspect="1" noChangeArrowheads="1" noCrop="1"/>
          </p:cNvPicPr>
          <p:nvPr/>
        </p:nvPicPr>
        <p:blipFill>
          <a:blip r:embed="rId4"/>
          <a:srcRect/>
          <a:stretch>
            <a:fillRect/>
          </a:stretch>
        </p:blipFill>
        <p:spPr bwMode="auto">
          <a:xfrm>
            <a:off x="3429000" y="1420813"/>
            <a:ext cx="1828800" cy="147478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4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4099">
                                            <p:txEl>
                                              <p:pRg st="1" end="1"/>
                                            </p:txEl>
                                          </p:spTgt>
                                        </p:tgtEl>
                                        <p:attrNameLst>
                                          <p:attrName>style.visibility</p:attrName>
                                        </p:attrNameLst>
                                      </p:cBhvr>
                                      <p:to>
                                        <p:strVal val="visible"/>
                                      </p:to>
                                    </p:set>
                                  </p:childTnLst>
                                </p:cTn>
                              </p:par>
                              <p:par>
                                <p:cTn id="11" presetID="9" presetClass="entr" presetSubtype="0" fill="hold" nodeType="withEffect">
                                  <p:stCondLst>
                                    <p:cond delay="0"/>
                                  </p:stCondLst>
                                  <p:childTnLst>
                                    <p:set>
                                      <p:cBhvr>
                                        <p:cTn id="12" dur="1" fill="hold">
                                          <p:stCondLst>
                                            <p:cond delay="0"/>
                                          </p:stCondLst>
                                        </p:cTn>
                                        <p:tgtEl>
                                          <p:spTgt spid="644101"/>
                                        </p:tgtEl>
                                        <p:attrNameLst>
                                          <p:attrName>style.visibility</p:attrName>
                                        </p:attrNameLst>
                                      </p:cBhvr>
                                      <p:to>
                                        <p:strVal val="visible"/>
                                      </p:to>
                                    </p:set>
                                    <p:animEffect transition="in" filter="dissolve">
                                      <p:cBhvr>
                                        <p:cTn id="13" dur="500"/>
                                        <p:tgtEl>
                                          <p:spTgt spid="64410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44099">
                                            <p:txEl>
                                              <p:pRg st="2" end="2"/>
                                            </p:txEl>
                                          </p:spTgt>
                                        </p:tgtEl>
                                        <p:attrNameLst>
                                          <p:attrName>style.visibility</p:attrName>
                                        </p:attrNameLst>
                                      </p:cBhvr>
                                      <p:to>
                                        <p:strVal val="visible"/>
                                      </p:to>
                                    </p:set>
                                  </p:childTnLst>
                                </p:cTn>
                              </p:par>
                              <p:par>
                                <p:cTn id="18" presetID="2" presetClass="entr" presetSubtype="1" fill="hold" nodeType="withEffect">
                                  <p:stCondLst>
                                    <p:cond delay="0"/>
                                  </p:stCondLst>
                                  <p:childTnLst>
                                    <p:set>
                                      <p:cBhvr>
                                        <p:cTn id="19" dur="1" fill="hold">
                                          <p:stCondLst>
                                            <p:cond delay="0"/>
                                          </p:stCondLst>
                                        </p:cTn>
                                        <p:tgtEl>
                                          <p:spTgt spid="644103"/>
                                        </p:tgtEl>
                                        <p:attrNameLst>
                                          <p:attrName>style.visibility</p:attrName>
                                        </p:attrNameLst>
                                      </p:cBhvr>
                                      <p:to>
                                        <p:strVal val="visible"/>
                                      </p:to>
                                    </p:set>
                                    <p:anim calcmode="lin" valueType="num">
                                      <p:cBhvr additive="base">
                                        <p:cTn id="20" dur="500" fill="hold"/>
                                        <p:tgtEl>
                                          <p:spTgt spid="644103"/>
                                        </p:tgtEl>
                                        <p:attrNameLst>
                                          <p:attrName>ppt_x</p:attrName>
                                        </p:attrNameLst>
                                      </p:cBhvr>
                                      <p:tavLst>
                                        <p:tav tm="0">
                                          <p:val>
                                            <p:strVal val="#ppt_x"/>
                                          </p:val>
                                        </p:tav>
                                        <p:tav tm="100000">
                                          <p:val>
                                            <p:strVal val="#ppt_x"/>
                                          </p:val>
                                        </p:tav>
                                      </p:tavLst>
                                    </p:anim>
                                    <p:anim calcmode="lin" valueType="num">
                                      <p:cBhvr additive="base">
                                        <p:cTn id="21" dur="500" fill="hold"/>
                                        <p:tgtEl>
                                          <p:spTgt spid="64410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44099">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44099">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4410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44099">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644099">
                                            <p:txEl>
                                              <p:pRg st="6" end="6"/>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44099">
                                            <p:txEl>
                                              <p:pRg st="7" end="7"/>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44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a:t>Idea #1: Cross-Dissolve</a:t>
            </a:r>
          </a:p>
        </p:txBody>
      </p:sp>
      <p:sp>
        <p:nvSpPr>
          <p:cNvPr id="645124" name="Rectangle 4"/>
          <p:cNvSpPr>
            <a:spLocks noGrp="1" noChangeArrowheads="1"/>
          </p:cNvSpPr>
          <p:nvPr>
            <p:ph type="body" idx="1"/>
          </p:nvPr>
        </p:nvSpPr>
        <p:spPr>
          <a:xfrm>
            <a:off x="685800" y="3429000"/>
            <a:ext cx="7772400" cy="2743200"/>
          </a:xfrm>
        </p:spPr>
        <p:txBody>
          <a:bodyPr/>
          <a:lstStyle/>
          <a:p>
            <a:r>
              <a:rPr lang="en-US" dirty="0"/>
              <a:t>Interpolate whole images:</a:t>
            </a:r>
          </a:p>
          <a:p>
            <a:r>
              <a:rPr lang="en-US" dirty="0"/>
              <a:t>	</a:t>
            </a:r>
            <a:r>
              <a:rPr lang="en-US" dirty="0" err="1"/>
              <a:t>Image</a:t>
            </a:r>
            <a:r>
              <a:rPr lang="en-US" baseline="-25000" dirty="0" err="1"/>
              <a:t>halfway</a:t>
            </a:r>
            <a:r>
              <a:rPr lang="en-US" dirty="0"/>
              <a:t> = (1-t)*Image</a:t>
            </a:r>
            <a:r>
              <a:rPr lang="en-US" baseline="-25000" dirty="0"/>
              <a:t>1</a:t>
            </a:r>
            <a:r>
              <a:rPr lang="en-US" dirty="0"/>
              <a:t> + t*image</a:t>
            </a:r>
            <a:r>
              <a:rPr lang="en-US" baseline="-25000" dirty="0"/>
              <a:t>2</a:t>
            </a:r>
            <a:endParaRPr lang="en-US" dirty="0"/>
          </a:p>
          <a:p>
            <a:r>
              <a:rPr lang="en-US" dirty="0"/>
              <a:t>This is called </a:t>
            </a:r>
            <a:r>
              <a:rPr lang="en-US" b="1" dirty="0"/>
              <a:t>cross-dissolve</a:t>
            </a:r>
            <a:r>
              <a:rPr lang="en-US" dirty="0"/>
              <a:t> in film industry</a:t>
            </a:r>
          </a:p>
          <a:p>
            <a:endParaRPr lang="en-US" dirty="0"/>
          </a:p>
        </p:txBody>
      </p:sp>
      <p:pic>
        <p:nvPicPr>
          <p:cNvPr id="137220" name="Picture 5" descr="ice"/>
          <p:cNvPicPr>
            <a:picLocks noChangeAspect="1" noChangeArrowheads="1"/>
          </p:cNvPicPr>
          <p:nvPr/>
        </p:nvPicPr>
        <p:blipFill>
          <a:blip r:embed="rId3"/>
          <a:srcRect/>
          <a:stretch>
            <a:fillRect/>
          </a:stretch>
        </p:blipFill>
        <p:spPr bwMode="auto">
          <a:xfrm>
            <a:off x="5943600" y="914400"/>
            <a:ext cx="2422525" cy="1981200"/>
          </a:xfrm>
          <a:prstGeom prst="rect">
            <a:avLst/>
          </a:prstGeom>
          <a:noFill/>
          <a:ln w="9525">
            <a:noFill/>
            <a:miter lim="800000"/>
            <a:headEnd/>
            <a:tailEnd/>
          </a:ln>
        </p:spPr>
      </p:pic>
      <p:pic>
        <p:nvPicPr>
          <p:cNvPr id="137221" name="Picture 6" descr="flood"/>
          <p:cNvPicPr>
            <a:picLocks noChangeAspect="1" noChangeArrowheads="1"/>
          </p:cNvPicPr>
          <p:nvPr/>
        </p:nvPicPr>
        <p:blipFill>
          <a:blip r:embed="rId4"/>
          <a:srcRect/>
          <a:stretch>
            <a:fillRect/>
          </a:stretch>
        </p:blipFill>
        <p:spPr bwMode="auto">
          <a:xfrm>
            <a:off x="533400" y="914400"/>
            <a:ext cx="2422525" cy="1981200"/>
          </a:xfrm>
          <a:prstGeom prst="rect">
            <a:avLst/>
          </a:prstGeom>
          <a:noFill/>
          <a:ln w="9525">
            <a:noFill/>
            <a:miter lim="800000"/>
            <a:headEnd/>
            <a:tailEnd/>
          </a:ln>
        </p:spPr>
      </p:pic>
      <p:pic>
        <p:nvPicPr>
          <p:cNvPr id="645131" name="Picture 11" descr="flood"/>
          <p:cNvPicPr>
            <a:picLocks noChangeAspect="1" noChangeArrowheads="1"/>
          </p:cNvPicPr>
          <p:nvPr/>
        </p:nvPicPr>
        <p:blipFill>
          <a:blip r:embed="rId4"/>
          <a:srcRect/>
          <a:stretch>
            <a:fillRect/>
          </a:stretch>
        </p:blipFill>
        <p:spPr bwMode="auto">
          <a:xfrm>
            <a:off x="3200400" y="914400"/>
            <a:ext cx="2422525" cy="1981200"/>
          </a:xfrm>
          <a:prstGeom prst="rect">
            <a:avLst/>
          </a:prstGeom>
          <a:noFill/>
          <a:ln w="9525">
            <a:noFill/>
            <a:miter lim="800000"/>
            <a:headEnd/>
            <a:tailEnd/>
          </a:ln>
        </p:spPr>
      </p:pic>
      <p:pic>
        <p:nvPicPr>
          <p:cNvPr id="645130" name="Picture 10" descr="b25"/>
          <p:cNvPicPr>
            <a:picLocks noChangeAspect="1" noChangeArrowheads="1"/>
          </p:cNvPicPr>
          <p:nvPr/>
        </p:nvPicPr>
        <p:blipFill>
          <a:blip r:embed="rId5"/>
          <a:srcRect/>
          <a:stretch>
            <a:fillRect/>
          </a:stretch>
        </p:blipFill>
        <p:spPr bwMode="auto">
          <a:xfrm>
            <a:off x="3200400" y="914400"/>
            <a:ext cx="2413000" cy="1973263"/>
          </a:xfrm>
          <a:prstGeom prst="rect">
            <a:avLst/>
          </a:prstGeom>
          <a:noFill/>
          <a:ln w="9525">
            <a:noFill/>
            <a:miter lim="800000"/>
            <a:headEnd/>
            <a:tailEnd/>
          </a:ln>
        </p:spPr>
      </p:pic>
      <p:pic>
        <p:nvPicPr>
          <p:cNvPr id="645129" name="Picture 9" descr="b50"/>
          <p:cNvPicPr>
            <a:picLocks noChangeAspect="1" noChangeArrowheads="1"/>
          </p:cNvPicPr>
          <p:nvPr/>
        </p:nvPicPr>
        <p:blipFill>
          <a:blip r:embed="rId6"/>
          <a:srcRect/>
          <a:stretch>
            <a:fillRect/>
          </a:stretch>
        </p:blipFill>
        <p:spPr bwMode="auto">
          <a:xfrm>
            <a:off x="3200400" y="914400"/>
            <a:ext cx="2413000" cy="1973263"/>
          </a:xfrm>
          <a:prstGeom prst="rect">
            <a:avLst/>
          </a:prstGeom>
          <a:noFill/>
          <a:ln w="9525">
            <a:noFill/>
            <a:miter lim="800000"/>
            <a:headEnd/>
            <a:tailEnd/>
          </a:ln>
        </p:spPr>
      </p:pic>
      <p:pic>
        <p:nvPicPr>
          <p:cNvPr id="645128" name="Picture 8" descr="b75"/>
          <p:cNvPicPr>
            <a:picLocks noChangeAspect="1" noChangeArrowheads="1"/>
          </p:cNvPicPr>
          <p:nvPr/>
        </p:nvPicPr>
        <p:blipFill>
          <a:blip r:embed="rId7"/>
          <a:srcRect/>
          <a:stretch>
            <a:fillRect/>
          </a:stretch>
        </p:blipFill>
        <p:spPr bwMode="auto">
          <a:xfrm>
            <a:off x="3200400" y="914400"/>
            <a:ext cx="2413000" cy="1973263"/>
          </a:xfrm>
          <a:prstGeom prst="rect">
            <a:avLst/>
          </a:prstGeom>
          <a:noFill/>
          <a:ln w="9525">
            <a:noFill/>
            <a:miter lim="800000"/>
            <a:headEnd/>
            <a:tailEnd/>
          </a:ln>
        </p:spPr>
      </p:pic>
      <p:pic>
        <p:nvPicPr>
          <p:cNvPr id="645132" name="Picture 12" descr="ice"/>
          <p:cNvPicPr>
            <a:picLocks noChangeAspect="1" noChangeArrowheads="1"/>
          </p:cNvPicPr>
          <p:nvPr/>
        </p:nvPicPr>
        <p:blipFill>
          <a:blip r:embed="rId3"/>
          <a:srcRect/>
          <a:stretch>
            <a:fillRect/>
          </a:stretch>
        </p:blipFill>
        <p:spPr bwMode="auto">
          <a:xfrm>
            <a:off x="3200400" y="914400"/>
            <a:ext cx="2422525" cy="1981200"/>
          </a:xfrm>
          <a:prstGeom prst="rect">
            <a:avLst/>
          </a:prstGeom>
          <a:noFill/>
          <a:ln w="9525">
            <a:noFill/>
            <a:miter lim="800000"/>
            <a:headEnd/>
            <a:tailEnd/>
          </a:ln>
        </p:spPr>
      </p:pic>
      <p:sp>
        <p:nvSpPr>
          <p:cNvPr id="2" name="TextBox 1"/>
          <p:cNvSpPr txBox="1"/>
          <p:nvPr/>
        </p:nvSpPr>
        <p:spPr>
          <a:xfrm>
            <a:off x="1371600" y="5486400"/>
            <a:ext cx="4879611" cy="461665"/>
          </a:xfrm>
          <a:prstGeom prst="rect">
            <a:avLst/>
          </a:prstGeom>
          <a:noFill/>
        </p:spPr>
        <p:txBody>
          <a:bodyPr wrap="none" rtlCol="0">
            <a:spAutoFit/>
          </a:bodyPr>
          <a:lstStyle/>
          <a:p>
            <a:r>
              <a:rPr lang="en-US" dirty="0" smtClean="0"/>
              <a:t>But what if the images aren’t aligned?</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5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51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51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5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451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2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4"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t>Idea #2: Align, then cross-disolve</a:t>
            </a:r>
          </a:p>
        </p:txBody>
      </p:sp>
      <p:sp>
        <p:nvSpPr>
          <p:cNvPr id="649219" name="Rectangle 3"/>
          <p:cNvSpPr>
            <a:spLocks noGrp="1" noChangeArrowheads="1"/>
          </p:cNvSpPr>
          <p:nvPr>
            <p:ph type="body" idx="1"/>
          </p:nvPr>
        </p:nvSpPr>
        <p:spPr>
          <a:xfrm>
            <a:off x="685800" y="5410200"/>
            <a:ext cx="7772400" cy="990600"/>
          </a:xfrm>
        </p:spPr>
        <p:txBody>
          <a:bodyPr/>
          <a:lstStyle/>
          <a:p>
            <a:r>
              <a:rPr lang="en-US"/>
              <a:t>Align first, then cross-dissolve</a:t>
            </a:r>
          </a:p>
          <a:p>
            <a:pPr lvl="1"/>
            <a:r>
              <a:rPr lang="en-US"/>
              <a:t>Alignment using global warp – picture still valid</a:t>
            </a:r>
          </a:p>
        </p:txBody>
      </p:sp>
      <p:pic>
        <p:nvPicPr>
          <p:cNvPr id="649229" name="Picture 13" descr="IMG_8220"/>
          <p:cNvPicPr>
            <a:picLocks noChangeAspect="1" noChangeArrowheads="1"/>
          </p:cNvPicPr>
          <p:nvPr/>
        </p:nvPicPr>
        <p:blipFill>
          <a:blip r:embed="rId3"/>
          <a:srcRect/>
          <a:stretch>
            <a:fillRect/>
          </a:stretch>
        </p:blipFill>
        <p:spPr bwMode="auto">
          <a:xfrm>
            <a:off x="260350" y="995363"/>
            <a:ext cx="4159250" cy="3119437"/>
          </a:xfrm>
          <a:prstGeom prst="rect">
            <a:avLst/>
          </a:prstGeom>
          <a:noFill/>
          <a:ln w="9525">
            <a:noFill/>
            <a:miter lim="800000"/>
            <a:headEnd/>
            <a:tailEnd/>
          </a:ln>
        </p:spPr>
      </p:pic>
      <p:pic>
        <p:nvPicPr>
          <p:cNvPr id="649230" name="Picture 14" descr="Picture 018"/>
          <p:cNvPicPr>
            <a:picLocks noChangeAspect="1" noChangeArrowheads="1"/>
          </p:cNvPicPr>
          <p:nvPr/>
        </p:nvPicPr>
        <p:blipFill>
          <a:blip r:embed="rId4"/>
          <a:srcRect/>
          <a:stretch>
            <a:fillRect/>
          </a:stretch>
        </p:blipFill>
        <p:spPr bwMode="auto">
          <a:xfrm>
            <a:off x="4648200" y="995363"/>
            <a:ext cx="4159250" cy="3119437"/>
          </a:xfrm>
          <a:prstGeom prst="rect">
            <a:avLst/>
          </a:prstGeom>
          <a:noFill/>
          <a:ln w="9525">
            <a:noFill/>
            <a:miter lim="800000"/>
            <a:headEnd/>
            <a:tailEnd/>
          </a:ln>
        </p:spPr>
      </p:pic>
      <p:pic>
        <p:nvPicPr>
          <p:cNvPr id="649232" name="Picture 16" descr="wim1"/>
          <p:cNvPicPr>
            <a:picLocks noChangeAspect="1" noChangeArrowheads="1"/>
          </p:cNvPicPr>
          <p:nvPr/>
        </p:nvPicPr>
        <p:blipFill>
          <a:blip r:embed="rId5"/>
          <a:srcRect/>
          <a:stretch>
            <a:fillRect/>
          </a:stretch>
        </p:blipFill>
        <p:spPr bwMode="auto">
          <a:xfrm>
            <a:off x="1790700" y="1266825"/>
            <a:ext cx="5256213" cy="3829050"/>
          </a:xfrm>
          <a:prstGeom prst="rect">
            <a:avLst/>
          </a:prstGeom>
          <a:noFill/>
          <a:ln w="9525">
            <a:noFill/>
            <a:miter lim="800000"/>
            <a:headEnd/>
            <a:tailEnd/>
          </a:ln>
        </p:spPr>
      </p:pic>
      <p:pic>
        <p:nvPicPr>
          <p:cNvPr id="649231" name="Picture 15" descr="blend75"/>
          <p:cNvPicPr>
            <a:picLocks noChangeAspect="1" noChangeArrowheads="1"/>
          </p:cNvPicPr>
          <p:nvPr/>
        </p:nvPicPr>
        <p:blipFill>
          <a:blip r:embed="rId6"/>
          <a:srcRect/>
          <a:stretch>
            <a:fillRect/>
          </a:stretch>
        </p:blipFill>
        <p:spPr bwMode="auto">
          <a:xfrm>
            <a:off x="1790700" y="1276350"/>
            <a:ext cx="5256213" cy="3829050"/>
          </a:xfrm>
          <a:prstGeom prst="rect">
            <a:avLst/>
          </a:prstGeom>
          <a:noFill/>
          <a:ln w="9525">
            <a:noFill/>
            <a:miter lim="800000"/>
            <a:headEnd/>
            <a:tailEnd/>
          </a:ln>
        </p:spPr>
      </p:pic>
      <p:pic>
        <p:nvPicPr>
          <p:cNvPr id="649235" name="Picture 19" descr="blend50"/>
          <p:cNvPicPr>
            <a:picLocks noChangeAspect="1" noChangeArrowheads="1"/>
          </p:cNvPicPr>
          <p:nvPr/>
        </p:nvPicPr>
        <p:blipFill>
          <a:blip r:embed="rId7"/>
          <a:srcRect/>
          <a:stretch>
            <a:fillRect/>
          </a:stretch>
        </p:blipFill>
        <p:spPr bwMode="auto">
          <a:xfrm>
            <a:off x="1790700" y="1276350"/>
            <a:ext cx="5256213" cy="3829050"/>
          </a:xfrm>
          <a:prstGeom prst="rect">
            <a:avLst/>
          </a:prstGeom>
          <a:noFill/>
          <a:ln w="9525">
            <a:noFill/>
            <a:miter lim="800000"/>
            <a:headEnd/>
            <a:tailEnd/>
          </a:ln>
        </p:spPr>
      </p:pic>
      <p:pic>
        <p:nvPicPr>
          <p:cNvPr id="649234" name="Picture 18" descr="blend25"/>
          <p:cNvPicPr>
            <a:picLocks noChangeAspect="1" noChangeArrowheads="1"/>
          </p:cNvPicPr>
          <p:nvPr/>
        </p:nvPicPr>
        <p:blipFill>
          <a:blip r:embed="rId8"/>
          <a:srcRect/>
          <a:stretch>
            <a:fillRect/>
          </a:stretch>
        </p:blipFill>
        <p:spPr bwMode="auto">
          <a:xfrm>
            <a:off x="1797050" y="1276350"/>
            <a:ext cx="5256213" cy="3829050"/>
          </a:xfrm>
          <a:prstGeom prst="rect">
            <a:avLst/>
          </a:prstGeom>
          <a:noFill/>
          <a:ln w="9525">
            <a:noFill/>
            <a:miter lim="800000"/>
            <a:headEnd/>
            <a:tailEnd/>
          </a:ln>
        </p:spPr>
      </p:pic>
      <p:pic>
        <p:nvPicPr>
          <p:cNvPr id="649233" name="Picture 17" descr="wim2"/>
          <p:cNvPicPr>
            <a:picLocks noChangeAspect="1" noChangeArrowheads="1"/>
          </p:cNvPicPr>
          <p:nvPr/>
        </p:nvPicPr>
        <p:blipFill>
          <a:blip r:embed="rId9"/>
          <a:srcRect/>
          <a:stretch>
            <a:fillRect/>
          </a:stretch>
        </p:blipFill>
        <p:spPr bwMode="auto">
          <a:xfrm>
            <a:off x="1798638" y="1276350"/>
            <a:ext cx="5256212" cy="38290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2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92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921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921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492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92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92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92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9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t>Dog Averaging</a:t>
            </a:r>
          </a:p>
        </p:txBody>
      </p:sp>
      <p:sp>
        <p:nvSpPr>
          <p:cNvPr id="650243" name="Rectangle 3"/>
          <p:cNvSpPr>
            <a:spLocks noGrp="1" noChangeArrowheads="1"/>
          </p:cNvSpPr>
          <p:nvPr>
            <p:ph type="body" idx="1"/>
          </p:nvPr>
        </p:nvSpPr>
        <p:spPr>
          <a:xfrm>
            <a:off x="685800" y="2743200"/>
            <a:ext cx="7772400" cy="3429000"/>
          </a:xfrm>
        </p:spPr>
        <p:txBody>
          <a:bodyPr/>
          <a:lstStyle/>
          <a:p>
            <a:r>
              <a:rPr lang="en-US"/>
              <a:t>What to do?</a:t>
            </a:r>
          </a:p>
          <a:p>
            <a:pPr lvl="1"/>
            <a:r>
              <a:rPr lang="en-US"/>
              <a:t>Cross-dissolve doesn’t work</a:t>
            </a:r>
          </a:p>
          <a:p>
            <a:pPr lvl="1"/>
            <a:r>
              <a:rPr lang="en-US"/>
              <a:t>Global alignment doesn’t work</a:t>
            </a:r>
          </a:p>
          <a:p>
            <a:pPr lvl="2"/>
            <a:r>
              <a:rPr lang="en-US">
                <a:ea typeface="ＭＳ Ｐゴシック" charset="-128"/>
              </a:rPr>
              <a:t>Cannot be done with a global transformation (e.g. affine)</a:t>
            </a:r>
          </a:p>
          <a:p>
            <a:pPr lvl="1"/>
            <a:r>
              <a:rPr lang="en-US"/>
              <a:t>Any ideas?</a:t>
            </a:r>
          </a:p>
          <a:p>
            <a:r>
              <a:rPr lang="en-US"/>
              <a:t>Feature matching!</a:t>
            </a:r>
          </a:p>
          <a:p>
            <a:pPr lvl="1"/>
            <a:r>
              <a:rPr lang="en-US"/>
              <a:t>Nose to nose, tail to tail, etc.</a:t>
            </a:r>
          </a:p>
          <a:p>
            <a:pPr lvl="1"/>
            <a:r>
              <a:rPr lang="en-US"/>
              <a:t>This is a local (non-parametric) warp</a:t>
            </a:r>
          </a:p>
          <a:p>
            <a:pPr lvl="1"/>
            <a:endParaRPr lang="en-US"/>
          </a:p>
          <a:p>
            <a:pPr lvl="1"/>
            <a:endParaRPr lang="en-US"/>
          </a:p>
        </p:txBody>
      </p:sp>
      <p:pic>
        <p:nvPicPr>
          <p:cNvPr id="143364" name="Picture 4"/>
          <p:cNvPicPr>
            <a:picLocks noChangeAspect="1" noChangeArrowheads="1"/>
          </p:cNvPicPr>
          <p:nvPr/>
        </p:nvPicPr>
        <p:blipFill>
          <a:blip r:embed="rId3"/>
          <a:srcRect l="6572" t="21048" r="6572" b="50000"/>
          <a:stretch>
            <a:fillRect/>
          </a:stretch>
        </p:blipFill>
        <p:spPr bwMode="auto">
          <a:xfrm>
            <a:off x="1447800" y="1066800"/>
            <a:ext cx="5791200" cy="1447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024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02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024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02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024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02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02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24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685800" y="76200"/>
            <a:ext cx="8458200" cy="838200"/>
          </a:xfrm>
        </p:spPr>
        <p:txBody>
          <a:bodyPr/>
          <a:lstStyle/>
          <a:p>
            <a:r>
              <a:rPr lang="en-US"/>
              <a:t>Idea #3: Local warp, then cross-dissolve</a:t>
            </a:r>
          </a:p>
        </p:txBody>
      </p:sp>
      <p:sp>
        <p:nvSpPr>
          <p:cNvPr id="145411" name="Rectangle 3"/>
          <p:cNvSpPr>
            <a:spLocks noGrp="1" noChangeArrowheads="1"/>
          </p:cNvSpPr>
          <p:nvPr>
            <p:ph type="body" idx="1"/>
          </p:nvPr>
        </p:nvSpPr>
        <p:spPr>
          <a:xfrm>
            <a:off x="685800" y="4267200"/>
            <a:ext cx="7772400" cy="2362200"/>
          </a:xfrm>
        </p:spPr>
        <p:txBody>
          <a:bodyPr/>
          <a:lstStyle/>
          <a:p>
            <a:pPr marL="457200" indent="-457200" algn="ctr">
              <a:lnSpc>
                <a:spcPct val="90000"/>
              </a:lnSpc>
            </a:pPr>
            <a:r>
              <a:rPr lang="en-US"/>
              <a:t>Morphing procedure: </a:t>
            </a:r>
          </a:p>
          <a:p>
            <a:pPr marL="457200" indent="-457200">
              <a:lnSpc>
                <a:spcPct val="90000"/>
              </a:lnSpc>
            </a:pPr>
            <a:r>
              <a:rPr lang="en-US"/>
              <a:t> </a:t>
            </a:r>
            <a:r>
              <a:rPr lang="en-US" i="1"/>
              <a:t>for every t,</a:t>
            </a:r>
          </a:p>
          <a:p>
            <a:pPr marL="457200" indent="-457200">
              <a:lnSpc>
                <a:spcPct val="90000"/>
              </a:lnSpc>
              <a:buFontTx/>
              <a:buAutoNum type="arabicPeriod"/>
            </a:pPr>
            <a:r>
              <a:rPr lang="en-US"/>
              <a:t>Find the average shape (the “mean dog”</a:t>
            </a:r>
            <a:r>
              <a:rPr lang="en-US">
                <a:sym typeface="Wingdings" charset="2"/>
              </a:rPr>
              <a:t></a:t>
            </a:r>
            <a:r>
              <a:rPr lang="en-US"/>
              <a:t>)</a:t>
            </a:r>
          </a:p>
          <a:p>
            <a:pPr marL="838200" lvl="1" indent="-381000">
              <a:lnSpc>
                <a:spcPct val="90000"/>
              </a:lnSpc>
            </a:pPr>
            <a:r>
              <a:rPr lang="en-US"/>
              <a:t>local warping</a:t>
            </a:r>
          </a:p>
          <a:p>
            <a:pPr marL="457200" indent="-457200">
              <a:lnSpc>
                <a:spcPct val="90000"/>
              </a:lnSpc>
              <a:buFontTx/>
              <a:buAutoNum type="arabicPeriod"/>
            </a:pPr>
            <a:r>
              <a:rPr lang="en-US"/>
              <a:t>Find the average color</a:t>
            </a:r>
          </a:p>
          <a:p>
            <a:pPr marL="838200" lvl="1" indent="-381000">
              <a:lnSpc>
                <a:spcPct val="90000"/>
              </a:lnSpc>
            </a:pPr>
            <a:r>
              <a:rPr lang="en-US"/>
              <a:t>Cross-dissolve the warped images</a:t>
            </a:r>
          </a:p>
        </p:txBody>
      </p:sp>
      <p:pic>
        <p:nvPicPr>
          <p:cNvPr id="145412" name="Picture 4"/>
          <p:cNvPicPr>
            <a:picLocks noChangeAspect="1" noChangeArrowheads="1"/>
          </p:cNvPicPr>
          <p:nvPr/>
        </p:nvPicPr>
        <p:blipFill>
          <a:blip r:embed="rId3"/>
          <a:srcRect l="6572" t="19524" r="5429" b="14952"/>
          <a:stretch>
            <a:fillRect/>
          </a:stretch>
        </p:blipFill>
        <p:spPr bwMode="auto">
          <a:xfrm>
            <a:off x="1676400" y="990600"/>
            <a:ext cx="5867400" cy="3276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6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65"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23628</TotalTime>
  <Words>3077</Words>
  <Application>Microsoft Macintosh PowerPoint</Application>
  <PresentationFormat>On-screen Show (4:3)</PresentationFormat>
  <Paragraphs>300</Paragraphs>
  <Slides>38</Slides>
  <Notes>26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1" baseType="lpstr">
      <vt:lpstr>Blank Presentation</vt:lpstr>
      <vt:lpstr>Equation</vt:lpstr>
      <vt:lpstr>Image</vt:lpstr>
      <vt:lpstr>PowerPoint Presentation</vt:lpstr>
      <vt:lpstr>Announcements</vt:lpstr>
      <vt:lpstr>Image Morphing - Women in Art video</vt:lpstr>
      <vt:lpstr>Morphing </vt:lpstr>
      <vt:lpstr>Morphing = Object Averaging</vt:lpstr>
      <vt:lpstr>Idea #1: Cross-Dissolve</vt:lpstr>
      <vt:lpstr>Idea #2: Align, then cross-disolve</vt:lpstr>
      <vt:lpstr>Dog Averaging</vt:lpstr>
      <vt:lpstr>Idea #3: Local warp, then cross-dissolve</vt:lpstr>
      <vt:lpstr>Local (non-parametric) Image Warping </vt:lpstr>
      <vt:lpstr>Image Warping – non-parametric</vt:lpstr>
      <vt:lpstr>Warp specification - dense</vt:lpstr>
      <vt:lpstr>Warp specification - sparse</vt:lpstr>
      <vt:lpstr>Triangular Mesh</vt:lpstr>
      <vt:lpstr>Triangulations</vt:lpstr>
      <vt:lpstr>An O(n3) Triangulation Algorithm</vt:lpstr>
      <vt:lpstr>“Quality” Triangulations</vt:lpstr>
      <vt:lpstr>Improving a Triangulation</vt:lpstr>
      <vt:lpstr>Illegal Edges</vt:lpstr>
      <vt:lpstr>Naïve Delaunay Algorithm</vt:lpstr>
      <vt:lpstr>Delaunay Triangulation by Duality</vt:lpstr>
      <vt:lpstr>Triangular Mesh</vt:lpstr>
      <vt:lpstr>Example: warping triangles</vt:lpstr>
      <vt:lpstr>Image Morphing</vt:lpstr>
      <vt:lpstr>Warp interpolation</vt:lpstr>
      <vt:lpstr>Morphing &amp; matting</vt:lpstr>
      <vt:lpstr>Summary of morphing</vt:lpstr>
      <vt:lpstr>PowerPoint Presentation</vt:lpstr>
      <vt:lpstr>View Morphing: Key Idea</vt:lpstr>
      <vt:lpstr>View Morphing: Key Idea</vt:lpstr>
      <vt:lpstr>Why do we care?</vt:lpstr>
      <vt:lpstr>Consider parallel views</vt:lpstr>
      <vt:lpstr>How to do View Morphing? </vt:lpstr>
      <vt:lpstr>Results</vt:lpstr>
      <vt:lpstr>Results</vt:lpstr>
      <vt:lpstr>Results</vt:lpstr>
      <vt:lpstr>Results</vt:lpstr>
      <vt:lpstr>Have a good spring break!</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Photography</dc:title>
  <dc:creator>Alexei A. Efros</dc:creator>
  <cp:lastModifiedBy>Tamara Berg</cp:lastModifiedBy>
  <cp:revision>751</cp:revision>
  <cp:lastPrinted>1999-10-04T18:53:50Z</cp:lastPrinted>
  <dcterms:created xsi:type="dcterms:W3CDTF">2011-03-24T22:01:26Z</dcterms:created>
  <dcterms:modified xsi:type="dcterms:W3CDTF">2013-03-14T20:13:37Z</dcterms:modified>
</cp:coreProperties>
</file>